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Lst>
  <p:notesMasterIdLst>
    <p:notesMasterId r:id="rId25"/>
  </p:notesMasterIdLst>
  <p:handoutMasterIdLst>
    <p:handoutMasterId r:id="rId26"/>
  </p:handoutMasterIdLst>
  <p:sldIdLst>
    <p:sldId id="547" r:id="rId3"/>
    <p:sldId id="629" r:id="rId4"/>
    <p:sldId id="285" r:id="rId5"/>
    <p:sldId id="289" r:id="rId6"/>
    <p:sldId id="618" r:id="rId7"/>
    <p:sldId id="286" r:id="rId8"/>
    <p:sldId id="290" r:id="rId9"/>
    <p:sldId id="617" r:id="rId10"/>
    <p:sldId id="294" r:id="rId11"/>
    <p:sldId id="610" r:id="rId12"/>
    <p:sldId id="306" r:id="rId13"/>
    <p:sldId id="297" r:id="rId14"/>
    <p:sldId id="296" r:id="rId15"/>
    <p:sldId id="512" r:id="rId16"/>
    <p:sldId id="299" r:id="rId17"/>
    <p:sldId id="300" r:id="rId18"/>
    <p:sldId id="302" r:id="rId19"/>
    <p:sldId id="305" r:id="rId20"/>
    <p:sldId id="611" r:id="rId21"/>
    <p:sldId id="303" r:id="rId22"/>
    <p:sldId id="619" r:id="rId23"/>
    <p:sldId id="5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85" autoAdjust="0"/>
    <p:restoredTop sz="65362" autoAdjust="0"/>
  </p:normalViewPr>
  <p:slideViewPr>
    <p:cSldViewPr>
      <p:cViewPr varScale="1">
        <p:scale>
          <a:sx n="71" d="100"/>
          <a:sy n="71" d="100"/>
        </p:scale>
        <p:origin x="2442"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6" d="100"/>
          <a:sy n="86" d="100"/>
        </p:scale>
        <p:origin x="30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F24959-A310-4DBD-8D4E-7D19486C456C}" type="datetimeFigureOut">
              <a:rPr lang="en-US" smtClean="0"/>
              <a:pPr/>
              <a:t>12/18/2024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1CCBC6-DB82-4591-B8D2-F7AF0EB942FC}" type="slidenum">
              <a:rPr lang="en-US" smtClean="0"/>
              <a:pPr/>
              <a:t>‹#›</a:t>
            </a:fld>
            <a:endParaRPr lang="en-US"/>
          </a:p>
        </p:txBody>
      </p:sp>
    </p:spTree>
    <p:extLst>
      <p:ext uri="{BB962C8B-B14F-4D97-AF65-F5344CB8AC3E}">
        <p14:creationId xmlns:p14="http://schemas.microsoft.com/office/powerpoint/2010/main" val="3300478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82BC2C-909A-4403-856F-3A800FA4CC3A}" type="datetimeFigureOut">
              <a:rPr lang="en-US" smtClean="0"/>
              <a:pPr/>
              <a:t>12/18/2024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E76353-6226-4160-80D1-CE5626D58111}" type="slidenum">
              <a:rPr lang="en-US" smtClean="0"/>
              <a:pPr/>
              <a:t>‹#›</a:t>
            </a:fld>
            <a:endParaRPr lang="en-US"/>
          </a:p>
        </p:txBody>
      </p:sp>
    </p:spTree>
    <p:extLst>
      <p:ext uri="{BB962C8B-B14F-4D97-AF65-F5344CB8AC3E}">
        <p14:creationId xmlns:p14="http://schemas.microsoft.com/office/powerpoint/2010/main" val="700215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lus.lexis.com/document/?pdmfid=1530671&amp;crid=ff4fdebb-20cf-43e3-8193-6ba57971e876&amp;pddocfullpath=%2Fshared%2Fdocument%2Fcases%2Furn%3AcontentItem%3A5PRF-SH01-F04C-B08S-00000-00&amp;pdcontentcomponentid=7814&amp;pdteaserkey=&amp;pdislpamode=false&amp;pdworkfolderlocatorid=NOT_SAVED_IN_WORKFOLDER&amp;ecomp=ff4k&amp;earg=sr4&amp;prid=9f01b27c-9f87-48f1-ace9-20a77b0b9f4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BFD69-BB27-4FEA-9188-2CD961C3FB11}" type="slidenum">
              <a:rPr lang="en-US" smtClean="0"/>
              <a:t>3</a:t>
            </a:fld>
            <a:endParaRPr lang="en-US"/>
          </a:p>
        </p:txBody>
      </p:sp>
    </p:spTree>
    <p:extLst>
      <p:ext uri="{BB962C8B-B14F-4D97-AF65-F5344CB8AC3E}">
        <p14:creationId xmlns:p14="http://schemas.microsoft.com/office/powerpoint/2010/main" val="1293973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under conditions on liberty, there are no speedy trial considerations which is different from restriction in lieu of arrest</a:t>
            </a:r>
          </a:p>
          <a:p>
            <a:endParaRPr lang="en-US" dirty="0"/>
          </a:p>
          <a:p>
            <a:r>
              <a:rPr lang="en-US" dirty="0"/>
              <a:t>Date of restriction triggers RCM 707 </a:t>
            </a:r>
          </a:p>
        </p:txBody>
      </p:sp>
      <p:sp>
        <p:nvSpPr>
          <p:cNvPr id="4" name="Slide Number Placeholder 3"/>
          <p:cNvSpPr>
            <a:spLocks noGrp="1"/>
          </p:cNvSpPr>
          <p:nvPr>
            <p:ph type="sldNum" sz="quarter" idx="5"/>
          </p:nvPr>
        </p:nvSpPr>
        <p:spPr/>
        <p:txBody>
          <a:bodyPr/>
          <a:lstStyle/>
          <a:p>
            <a:fld id="{3AE76353-6226-4160-80D1-CE5626D58111}" type="slidenum">
              <a:rPr lang="en-US" smtClean="0"/>
              <a:pPr/>
              <a:t>14</a:t>
            </a:fld>
            <a:endParaRPr lang="en-US"/>
          </a:p>
        </p:txBody>
      </p:sp>
    </p:spTree>
    <p:extLst>
      <p:ext uri="{BB962C8B-B14F-4D97-AF65-F5344CB8AC3E}">
        <p14:creationId xmlns:p14="http://schemas.microsoft.com/office/powerpoint/2010/main" val="4287136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6A125-D934-47FE-8E76-C3104F98A146}" type="slidenum">
              <a:rPr lang="en-US" smtClean="0"/>
              <a:t>16</a:t>
            </a:fld>
            <a:endParaRPr lang="en-US"/>
          </a:p>
        </p:txBody>
      </p:sp>
    </p:spTree>
    <p:extLst>
      <p:ext uri="{BB962C8B-B14F-4D97-AF65-F5344CB8AC3E}">
        <p14:creationId xmlns:p14="http://schemas.microsoft.com/office/powerpoint/2010/main" val="1716040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kern="1200" dirty="0">
                <a:solidFill>
                  <a:schemeClr val="tx1"/>
                </a:solidFill>
                <a:effectLst/>
                <a:latin typeface="+mn-lt"/>
                <a:ea typeface="+mn-ea"/>
                <a:cs typeface="+mn-cs"/>
              </a:rPr>
              <a:t>United States v. Delaney, 2017 CCA LEXIS 650 (N.M. Ct. Crim. App. 2017)</a:t>
            </a:r>
            <a:r>
              <a:rPr lang="en-US" sz="1200" b="0" i="0" kern="1200" baseline="0" dirty="0">
                <a:solidFill>
                  <a:schemeClr val="tx1"/>
                </a:solidFill>
                <a:effectLst/>
                <a:latin typeface="+mn-lt"/>
                <a:ea typeface="+mn-ea"/>
                <a:cs typeface="+mn-cs"/>
              </a:rPr>
              <a:t> (holding</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Finally, the appellant failed to complain at trial that the conditions of his pretrial restriction were tantamount to confinement. Accordingly, we find his conditions were closer on the spectrum to restriction than confinement. </a:t>
            </a:r>
            <a:r>
              <a:rPr lang="en-US" sz="1200" b="0" i="1" kern="1200" dirty="0">
                <a:solidFill>
                  <a:schemeClr val="tx1"/>
                </a:solidFill>
                <a:effectLst/>
                <a:latin typeface="+mn-lt"/>
                <a:ea typeface="+mn-ea"/>
                <a:cs typeface="+mn-cs"/>
              </a:rPr>
              <a:t>See </a:t>
            </a:r>
            <a:r>
              <a:rPr lang="en-US" sz="1200" b="0" i="1" u="none" strike="noStrike" kern="1200" dirty="0">
                <a:solidFill>
                  <a:schemeClr val="tx1"/>
                </a:solidFill>
                <a:effectLst/>
                <a:latin typeface="+mn-lt"/>
                <a:ea typeface="+mn-ea"/>
                <a:cs typeface="+mn-cs"/>
                <a:hlinkClick r:id="rId3"/>
              </a:rPr>
              <a:t>King</a:t>
            </a:r>
            <a:r>
              <a:rPr lang="en-US" sz="1200" b="0" i="0" u="none" strike="noStrike" kern="1200" dirty="0">
                <a:solidFill>
                  <a:schemeClr val="tx1"/>
                </a:solidFill>
                <a:effectLst/>
                <a:latin typeface="+mn-lt"/>
                <a:ea typeface="+mn-ea"/>
                <a:cs typeface="+mn-cs"/>
                <a:hlinkClick r:id="rId3"/>
              </a:rPr>
              <a:t>, 58 M.J. at 111-12</a:t>
            </a:r>
            <a:r>
              <a:rPr lang="en-US" sz="1200" b="0" i="0" kern="1200" dirty="0">
                <a:solidFill>
                  <a:schemeClr val="tx1"/>
                </a:solidFill>
                <a:effectLst/>
                <a:latin typeface="+mn-lt"/>
                <a:ea typeface="+mn-ea"/>
                <a:cs typeface="+mn-cs"/>
              </a:rPr>
              <a:t> (holding that restriction to dormitory, dining facility, squadron building, and defense counsel's office; reassignment to cleaning and manual labor duties; requirement to muster twice per day; and inability to use the gym was not tantamount to confinement); </a:t>
            </a:r>
            <a:r>
              <a:rPr lang="en-US" sz="1200" b="0" i="1" u="none" strike="noStrike" kern="1200" dirty="0">
                <a:solidFill>
                  <a:schemeClr val="tx1"/>
                </a:solidFill>
                <a:effectLst/>
                <a:latin typeface="+mn-lt"/>
                <a:ea typeface="+mn-ea"/>
                <a:cs typeface="+mn-cs"/>
                <a:hlinkClick r:id="rId3"/>
              </a:rPr>
              <a:t>United States v. Guerrero</a:t>
            </a:r>
            <a:r>
              <a:rPr lang="en-US" sz="1200" b="0" i="0" u="none" strike="noStrike" kern="1200" dirty="0">
                <a:solidFill>
                  <a:schemeClr val="tx1"/>
                </a:solidFill>
                <a:effectLst/>
                <a:latin typeface="+mn-lt"/>
                <a:ea typeface="+mn-ea"/>
                <a:cs typeface="+mn-cs"/>
                <a:hlinkClick r:id="rId3"/>
              </a:rPr>
              <a:t>, 28 M.J. 223, 224-25 (C.M.A. 1989)</a:t>
            </a:r>
            <a:r>
              <a:rPr lang="en-US" sz="1200" b="0" i="0" kern="1200" dirty="0">
                <a:solidFill>
                  <a:schemeClr val="tx1"/>
                </a:solidFill>
                <a:effectLst/>
                <a:latin typeface="+mn-lt"/>
                <a:ea typeface="+mn-ea"/>
                <a:cs typeface="+mn-cs"/>
              </a:rPr>
              <a:t> (holding that restriction to barracks room, latrine, chapel, mess hall and other places of duty; requirement for an NCO escort; and requirement to muster "every 30 minutes until normal 'lights out" was not tantamount to confinement); </a:t>
            </a:r>
            <a:r>
              <a:rPr lang="en-US" sz="1200" b="0" i="1" u="none" strike="noStrike" kern="1200" dirty="0">
                <a:solidFill>
                  <a:schemeClr val="tx1"/>
                </a:solidFill>
                <a:effectLst/>
                <a:latin typeface="+mn-lt"/>
                <a:ea typeface="+mn-ea"/>
                <a:cs typeface="+mn-cs"/>
                <a:hlinkClick r:id="rId3"/>
              </a:rPr>
              <a:t>Parker</a:t>
            </a:r>
            <a:r>
              <a:rPr lang="en-US" sz="1200" b="0" i="0" u="none" strike="noStrike" kern="1200" dirty="0">
                <a:solidFill>
                  <a:schemeClr val="tx1"/>
                </a:solidFill>
                <a:effectLst/>
                <a:latin typeface="+mn-lt"/>
                <a:ea typeface="+mn-ea"/>
                <a:cs typeface="+mn-cs"/>
                <a:hlinkClick r:id="rId3"/>
              </a:rPr>
              <a:t>, 75 M.J. at 610-11</a:t>
            </a:r>
            <a:r>
              <a:rPr lang="en-US" sz="1200" b="0" i="0" kern="1200" dirty="0">
                <a:solidFill>
                  <a:schemeClr val="tx1"/>
                </a:solidFill>
                <a:effectLst/>
                <a:latin typeface="+mn-lt"/>
                <a:ea typeface="+mn-ea"/>
                <a:cs typeface="+mn-cs"/>
              </a:rPr>
              <a:t> (holding restriction to base with permission to visit exchange, gym, on-base food establishments, and other base facilities with an escort; requirement to muster every two hours during the day; prohibition against receiving visitors, and reassignment to routine administrative functions was not tantamount to confinement); </a:t>
            </a:r>
            <a:r>
              <a:rPr lang="en-US" sz="1200" b="0" i="1" u="none" strike="noStrike" kern="1200" dirty="0">
                <a:solidFill>
                  <a:schemeClr val="tx1"/>
                </a:solidFill>
                <a:effectLst/>
                <a:latin typeface="+mn-lt"/>
                <a:ea typeface="+mn-ea"/>
                <a:cs typeface="+mn-cs"/>
                <a:hlinkClick r:id="rId3"/>
              </a:rPr>
              <a:t>United States v. Patterson</a:t>
            </a:r>
            <a:r>
              <a:rPr lang="en-US" sz="1200" b="0" i="0" u="none" strike="noStrike" kern="1200" dirty="0">
                <a:solidFill>
                  <a:schemeClr val="tx1"/>
                </a:solidFill>
                <a:effectLst/>
                <a:latin typeface="+mn-lt"/>
                <a:ea typeface="+mn-ea"/>
                <a:cs typeface="+mn-cs"/>
                <a:hlinkClick r:id="rId3"/>
              </a:rPr>
              <a:t>, 201600189, 2017 CCA LEXIS 437 at *23-25</a:t>
            </a:r>
            <a:r>
              <a:rPr lang="en-US" sz="1200" b="0" i="0" kern="1200" dirty="0">
                <a:solidFill>
                  <a:schemeClr val="tx1"/>
                </a:solidFill>
                <a:effectLst/>
                <a:latin typeface="+mn-lt"/>
                <a:ea typeface="+mn-ea"/>
                <a:cs typeface="+mn-cs"/>
              </a:rPr>
              <a:t> (N-M. Ct. Crim. App. 30 Jun 2017) (holding restriction to barracks room, work area, base chapel,</a:t>
            </a:r>
            <a:r>
              <a:rPr lang="en-US" sz="1200" b="0" i="0" u="none" strike="noStrike" kern="1200" dirty="0">
                <a:solidFill>
                  <a:schemeClr val="tx1"/>
                </a:solidFill>
                <a:effectLst/>
                <a:latin typeface="+mn-lt"/>
                <a:ea typeface="+mn-ea"/>
                <a:cs typeface="+mn-cs"/>
                <a:hlinkClick r:id="rId3"/>
              </a:rPr>
              <a:t> [*13] </a:t>
            </a:r>
            <a:r>
              <a:rPr lang="en-US" sz="1200" b="0" i="0" kern="1200" dirty="0">
                <a:solidFill>
                  <a:schemeClr val="tx1"/>
                </a:solidFill>
                <a:effectLst/>
                <a:latin typeface="+mn-lt"/>
                <a:ea typeface="+mn-ea"/>
                <a:cs typeface="+mn-cs"/>
              </a:rPr>
              <a:t> infirmary, mess hall, 21 Area Exchange, barbershop, dry cleaners, and fitness center; requirement to muster four times per workday and every two hours between 0700 and 1500 then at 1800, 2000, and 2145 on weekends and holidays; requirement of an NCO escort and notification to barracks duty when leaving the barracks; prohibition on the use of alcohol; prohibition on the use of recreational activity centers or participating in intramural sports; prohibition on the operation of a privately owned vehicle; and prohibition against receiving visitors was not tantamount to confinement); </a:t>
            </a:r>
            <a:r>
              <a:rPr lang="en-US" sz="1200" b="0" i="1" u="none" strike="noStrike" kern="1200" dirty="0">
                <a:solidFill>
                  <a:schemeClr val="tx1"/>
                </a:solidFill>
                <a:effectLst/>
                <a:latin typeface="+mn-lt"/>
                <a:ea typeface="+mn-ea"/>
                <a:cs typeface="+mn-cs"/>
                <a:hlinkClick r:id="rId3"/>
              </a:rPr>
              <a:t>Washington v. Greenwald</a:t>
            </a:r>
            <a:r>
              <a:rPr lang="en-US" sz="1200" b="0" i="0" u="none" strike="noStrike" kern="1200" dirty="0">
                <a:solidFill>
                  <a:schemeClr val="tx1"/>
                </a:solidFill>
                <a:effectLst/>
                <a:latin typeface="+mn-lt"/>
                <a:ea typeface="+mn-ea"/>
                <a:cs typeface="+mn-cs"/>
                <a:hlinkClick r:id="rId3"/>
              </a:rPr>
              <a:t>, 20 M.J. 699 (A.C.M.R. 1985)</a:t>
            </a:r>
            <a:r>
              <a:rPr lang="en-US" sz="1200" b="0" i="0" kern="1200" dirty="0">
                <a:solidFill>
                  <a:schemeClr val="tx1"/>
                </a:solidFill>
                <a:effectLst/>
                <a:latin typeface="+mn-lt"/>
                <a:ea typeface="+mn-ea"/>
                <a:cs typeface="+mn-cs"/>
              </a:rPr>
              <a:t> (holding restriction to company area, dining hall, place of duty, and chaplain's office during the day and his room at night; requirement to muster every hour when not at work; and requirement of an escort to travel anywhere after duty hours was not tantamount to confinement).</a:t>
            </a:r>
            <a:endParaRPr lang="en-US" dirty="0"/>
          </a:p>
        </p:txBody>
      </p:sp>
      <p:sp>
        <p:nvSpPr>
          <p:cNvPr id="4" name="Slide Number Placeholder 3"/>
          <p:cNvSpPr>
            <a:spLocks noGrp="1"/>
          </p:cNvSpPr>
          <p:nvPr>
            <p:ph type="sldNum" sz="quarter" idx="10"/>
          </p:nvPr>
        </p:nvSpPr>
        <p:spPr/>
        <p:txBody>
          <a:bodyPr/>
          <a:lstStyle/>
          <a:p>
            <a:fld id="{F4E6A125-D934-47FE-8E76-C3104F98A146}" type="slidenum">
              <a:rPr lang="en-US" smtClean="0"/>
              <a:t>18</a:t>
            </a:fld>
            <a:endParaRPr lang="en-US"/>
          </a:p>
        </p:txBody>
      </p:sp>
    </p:spTree>
    <p:extLst>
      <p:ext uri="{BB962C8B-B14F-4D97-AF65-F5344CB8AC3E}">
        <p14:creationId xmlns:p14="http://schemas.microsoft.com/office/powerpoint/2010/main" val="2635339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confine someone to the barracks room you will trigger both Article 10 and 707</a:t>
            </a:r>
          </a:p>
        </p:txBody>
      </p:sp>
      <p:sp>
        <p:nvSpPr>
          <p:cNvPr id="4" name="Slide Number Placeholder 3"/>
          <p:cNvSpPr>
            <a:spLocks noGrp="1"/>
          </p:cNvSpPr>
          <p:nvPr>
            <p:ph type="sldNum" sz="quarter" idx="5"/>
          </p:nvPr>
        </p:nvSpPr>
        <p:spPr/>
        <p:txBody>
          <a:bodyPr/>
          <a:lstStyle/>
          <a:p>
            <a:fld id="{3AE76353-6226-4160-80D1-CE5626D58111}" type="slidenum">
              <a:rPr lang="en-US" smtClean="0"/>
              <a:pPr/>
              <a:t>20</a:t>
            </a:fld>
            <a:endParaRPr lang="en-US"/>
          </a:p>
        </p:txBody>
      </p:sp>
    </p:spTree>
    <p:extLst>
      <p:ext uri="{BB962C8B-B14F-4D97-AF65-F5344CB8AC3E}">
        <p14:creationId xmlns:p14="http://schemas.microsoft.com/office/powerpoint/2010/main" val="1627152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a:t>
            </a:r>
            <a:r>
              <a:rPr lang="en-US" baseline="0" dirty="0"/>
              <a:t> 7 = Apprehension</a:t>
            </a:r>
          </a:p>
          <a:p>
            <a:endParaRPr lang="en-US" baseline="0" dirty="0"/>
          </a:p>
          <a:p>
            <a:r>
              <a:rPr lang="en-US" baseline="0" dirty="0"/>
              <a:t>Article 9 = Restraint</a:t>
            </a:r>
          </a:p>
          <a:p>
            <a:endParaRPr lang="en-US" baseline="0" dirty="0"/>
          </a:p>
          <a:p>
            <a:r>
              <a:rPr lang="en-US" baseline="0" dirty="0"/>
              <a:t>Article 10 = arrest</a:t>
            </a:r>
          </a:p>
          <a:p>
            <a:endParaRPr lang="en-US" baseline="0" dirty="0"/>
          </a:p>
          <a:p>
            <a:r>
              <a:rPr lang="en-US" baseline="0" dirty="0"/>
              <a:t>Article 13 = prohibition on pre-trial punishment</a:t>
            </a:r>
          </a:p>
          <a:p>
            <a:endParaRPr lang="en-US" baseline="0" dirty="0"/>
          </a:p>
          <a:p>
            <a:r>
              <a:rPr lang="en-US" baseline="0" dirty="0"/>
              <a:t>RCM 302 = apprehension</a:t>
            </a:r>
          </a:p>
          <a:p>
            <a:r>
              <a:rPr lang="en-US" baseline="0" dirty="0"/>
              <a:t>RCM 304 = PTR</a:t>
            </a:r>
          </a:p>
          <a:p>
            <a:r>
              <a:rPr lang="en-US" baseline="0" dirty="0"/>
              <a:t>RCM 305 = PTC</a:t>
            </a:r>
            <a:endParaRPr lang="en-US" dirty="0"/>
          </a:p>
        </p:txBody>
      </p:sp>
      <p:sp>
        <p:nvSpPr>
          <p:cNvPr id="4" name="Slide Number Placeholder 3"/>
          <p:cNvSpPr>
            <a:spLocks noGrp="1"/>
          </p:cNvSpPr>
          <p:nvPr>
            <p:ph type="sldNum" sz="quarter" idx="10"/>
          </p:nvPr>
        </p:nvSpPr>
        <p:spPr/>
        <p:txBody>
          <a:bodyPr/>
          <a:lstStyle/>
          <a:p>
            <a:fld id="{F4E6A125-D934-47FE-8E76-C3104F98A146}" type="slidenum">
              <a:rPr lang="en-US" smtClean="0"/>
              <a:t>4</a:t>
            </a:fld>
            <a:endParaRPr lang="en-US"/>
          </a:p>
        </p:txBody>
      </p:sp>
    </p:spTree>
    <p:extLst>
      <p:ext uri="{BB962C8B-B14F-4D97-AF65-F5344CB8AC3E}">
        <p14:creationId xmlns:p14="http://schemas.microsoft.com/office/powerpoint/2010/main" val="271390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Put this block into context:  will cover 3 topics in 3 hours…pretrial restraint and confinement, speedy trial, sentence credit</a:t>
            </a:r>
          </a:p>
          <a:p>
            <a:pPr marL="178254" indent="-178254">
              <a:buFont typeface="Arial" panose="020B0604020202020204" pitchFamily="34" charset="0"/>
              <a:buChar char="•"/>
            </a:pPr>
            <a:r>
              <a:rPr lang="en-US" sz="1200" dirty="0"/>
              <a:t>Topics seem random but they all tend to flow into each other</a:t>
            </a:r>
          </a:p>
          <a:p>
            <a:pPr marL="178254" indent="-178254">
              <a:buFont typeface="Arial" panose="020B0604020202020204" pitchFamily="34" charset="0"/>
              <a:buChar char="•"/>
            </a:pPr>
            <a:r>
              <a:rPr lang="en-US" sz="1200" dirty="0"/>
              <a:t>Span from the initial investigation of the crime, all the way to sentencing</a:t>
            </a:r>
          </a:p>
          <a:p>
            <a:pPr marL="178254" indent="-178254">
              <a:buFont typeface="Arial" panose="020B0604020202020204" pitchFamily="34" charset="0"/>
              <a:buChar char="•"/>
            </a:pPr>
            <a:r>
              <a:rPr lang="en-US" sz="1200" dirty="0"/>
              <a:t>PTR/PTC will most likely come up during the period between the crime and </a:t>
            </a:r>
            <a:r>
              <a:rPr lang="en-US" sz="1200" dirty="0" err="1"/>
              <a:t>preferral</a:t>
            </a:r>
            <a:r>
              <a:rPr lang="en-US" sz="1200" dirty="0"/>
              <a:t>, in the investigation phase…could also come up later</a:t>
            </a:r>
          </a:p>
          <a:p>
            <a:pPr marL="178254" indent="-178254">
              <a:buFont typeface="Arial" panose="020B0604020202020204" pitchFamily="34" charset="0"/>
              <a:buChar char="•"/>
            </a:pPr>
            <a:r>
              <a:rPr lang="en-US" sz="1200" dirty="0"/>
              <a:t>Speedy trial considers whether they GOV brought the Accused to trial fast enough and runs from the triggering event (generally PTC or </a:t>
            </a:r>
            <a:r>
              <a:rPr lang="en-US" sz="1200" dirty="0" err="1"/>
              <a:t>preferral</a:t>
            </a:r>
            <a:r>
              <a:rPr lang="en-US" sz="1200" dirty="0"/>
              <a:t>) all the way to trial (generally arraignment)</a:t>
            </a:r>
          </a:p>
          <a:p>
            <a:pPr marL="178254" indent="-178254">
              <a:buFont typeface="Arial" panose="020B0604020202020204" pitchFamily="34" charset="0"/>
              <a:buChar char="•"/>
            </a:pPr>
            <a:r>
              <a:rPr lang="en-US" sz="1200" dirty="0"/>
              <a:t>Sentence credit applies at the sentencing phase and allows the MJ to give the Accused credit for all the things that happened before</a:t>
            </a:r>
          </a:p>
          <a:p>
            <a:endParaRPr lang="en-US" sz="1200" dirty="0"/>
          </a:p>
          <a:p>
            <a:r>
              <a:rPr lang="en-US" sz="1200" dirty="0"/>
              <a:t>Speedy trial significance:  speedy trial is something TC and DC need to think about in EVERY CM because one or more sources will always apply, but should rarely be an issue if TC does their job right</a:t>
            </a:r>
          </a:p>
          <a:p>
            <a:pPr marL="178254" indent="-178254">
              <a:buFont typeface="Arial" panose="020B0604020202020204" pitchFamily="34" charset="0"/>
              <a:buChar char="•"/>
            </a:pPr>
            <a:r>
              <a:rPr lang="en-US" sz="1200" dirty="0"/>
              <a:t>Not uncommon for cases to be dismissed without prejudice (and less often with prejudice) due to speedy trial clock violations </a:t>
            </a:r>
          </a:p>
          <a:p>
            <a:pPr marL="178254" indent="-178254">
              <a:buFont typeface="Arial" panose="020B0604020202020204" pitchFamily="34" charset="0"/>
              <a:buChar char="•"/>
            </a:pPr>
            <a:r>
              <a:rPr lang="en-US" sz="1200" dirty="0"/>
              <a:t>Very embarrassing for TC if case is dismissed (command, SJA, victims will all be irate)</a:t>
            </a:r>
          </a:p>
          <a:p>
            <a:pPr marL="178254" indent="-178254">
              <a:buFont typeface="Arial" panose="020B0604020202020204" pitchFamily="34" charset="0"/>
              <a:buChar char="•"/>
            </a:pPr>
            <a:r>
              <a:rPr lang="en-US" sz="1200" dirty="0"/>
              <a:t>Very lucrative opportunity for DC to better situate their client with a dismissal</a:t>
            </a:r>
          </a:p>
          <a:p>
            <a:endParaRPr lang="en-US" dirty="0"/>
          </a:p>
        </p:txBody>
      </p:sp>
      <p:sp>
        <p:nvSpPr>
          <p:cNvPr id="4" name="Slide Number Placeholder 3"/>
          <p:cNvSpPr>
            <a:spLocks noGrp="1"/>
          </p:cNvSpPr>
          <p:nvPr>
            <p:ph type="sldNum" sz="quarter" idx="10"/>
          </p:nvPr>
        </p:nvSpPr>
        <p:spPr/>
        <p:txBody>
          <a:bodyPr/>
          <a:lstStyle/>
          <a:p>
            <a:fld id="{3AE76353-6226-4160-80D1-CE5626D58111}" type="slidenum">
              <a:rPr lang="en-US" smtClean="0"/>
              <a:pPr/>
              <a:t>6</a:t>
            </a:fld>
            <a:endParaRPr lang="en-US"/>
          </a:p>
        </p:txBody>
      </p:sp>
    </p:spTree>
    <p:extLst>
      <p:ext uri="{BB962C8B-B14F-4D97-AF65-F5344CB8AC3E}">
        <p14:creationId xmlns:p14="http://schemas.microsoft.com/office/powerpoint/2010/main" val="111405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E76353-6226-4160-80D1-CE5626D58111}" type="slidenum">
              <a:rPr lang="en-US" smtClean="0"/>
              <a:pPr/>
              <a:t>7</a:t>
            </a:fld>
            <a:endParaRPr lang="en-US"/>
          </a:p>
        </p:txBody>
      </p:sp>
    </p:spTree>
    <p:extLst>
      <p:ext uri="{BB962C8B-B14F-4D97-AF65-F5344CB8AC3E}">
        <p14:creationId xmlns:p14="http://schemas.microsoft.com/office/powerpoint/2010/main" val="2108857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E76353-6226-4160-80D1-CE5626D58111}" type="slidenum">
              <a:rPr lang="en-US" smtClean="0"/>
              <a:pPr/>
              <a:t>8</a:t>
            </a:fld>
            <a:endParaRPr lang="en-US"/>
          </a:p>
        </p:txBody>
      </p:sp>
    </p:spTree>
    <p:extLst>
      <p:ext uri="{BB962C8B-B14F-4D97-AF65-F5344CB8AC3E}">
        <p14:creationId xmlns:p14="http://schemas.microsoft.com/office/powerpoint/2010/main" val="2662070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6A125-D934-47FE-8E76-C3104F98A146}" type="slidenum">
              <a:rPr lang="en-US" smtClean="0"/>
              <a:t>9</a:t>
            </a:fld>
            <a:endParaRPr lang="en-US"/>
          </a:p>
        </p:txBody>
      </p:sp>
    </p:spTree>
    <p:extLst>
      <p:ext uri="{BB962C8B-B14F-4D97-AF65-F5344CB8AC3E}">
        <p14:creationId xmlns:p14="http://schemas.microsoft.com/office/powerpoint/2010/main" val="3618099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E76353-6226-4160-80D1-CE5626D58111}" type="slidenum">
              <a:rPr lang="en-US" smtClean="0"/>
              <a:pPr/>
              <a:t>10</a:t>
            </a:fld>
            <a:endParaRPr lang="en-US"/>
          </a:p>
        </p:txBody>
      </p:sp>
    </p:spTree>
    <p:extLst>
      <p:ext uri="{BB962C8B-B14F-4D97-AF65-F5344CB8AC3E}">
        <p14:creationId xmlns:p14="http://schemas.microsoft.com/office/powerpoint/2010/main" val="2491153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F2BD1586-6661-447D-9AD1-FDB8AF27215A}" type="slidenum">
              <a:rPr lang="en-US" smtClean="0"/>
              <a:pPr/>
              <a:t>12</a:t>
            </a:fld>
            <a:endParaRPr 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indent="-288176" defTabSz="922167" eaLnBrk="1" hangingPunct="1">
              <a:spcBef>
                <a:spcPct val="20000"/>
              </a:spcBef>
              <a:defRPr/>
            </a:pPr>
            <a:r>
              <a:rPr lang="en-US" sz="1000" dirty="0"/>
              <a:t>RCM 304(a):  PTR is moral or physical restraints on person’s liberty which is imposed before and during disposition of offenses</a:t>
            </a:r>
          </a:p>
          <a:p>
            <a:endParaRPr lang="en-US" sz="1000" dirty="0"/>
          </a:p>
          <a:p>
            <a:r>
              <a:rPr lang="en-US" sz="1000" dirty="0"/>
              <a:t>There are 4 types and note how these ratchet up in intensity as we go</a:t>
            </a:r>
          </a:p>
          <a:p>
            <a:pPr marL="171844" indent="-171844">
              <a:buFont typeface="Arial" panose="020B0604020202020204" pitchFamily="34" charset="0"/>
              <a:buChar char="•"/>
            </a:pPr>
            <a:r>
              <a:rPr lang="en-US" sz="1000" dirty="0"/>
              <a:t>Also recall that CoL do not trigger RCM 707 120-day clock; RILO does trigger 120-day clock; Arrest and PTC trigger both 120-day clock and Article 10 protections</a:t>
            </a:r>
          </a:p>
          <a:p>
            <a:pPr marL="171844" indent="-171844">
              <a:buFont typeface="Arial" panose="020B0604020202020204" pitchFamily="34" charset="0"/>
              <a:buChar char="•"/>
            </a:pPr>
            <a:r>
              <a:rPr lang="en-US" sz="1000" dirty="0"/>
              <a:t>As we’ll see as we go forward, the line between these different measures if very murky and fact-dependent, so TCs have to be very careful in how they advise commanders WRT PTR</a:t>
            </a:r>
          </a:p>
        </p:txBody>
      </p:sp>
    </p:spTree>
    <p:extLst>
      <p:ext uri="{BB962C8B-B14F-4D97-AF65-F5344CB8AC3E}">
        <p14:creationId xmlns:p14="http://schemas.microsoft.com/office/powerpoint/2010/main" val="1173256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F2BD1586-6661-447D-9AD1-FDB8AF27215A}" type="slidenum">
              <a:rPr lang="en-US" smtClean="0"/>
              <a:pPr/>
              <a:t>13</a:t>
            </a:fld>
            <a:endParaRPr 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normAutofit fontScale="92500" lnSpcReduction="20000"/>
          </a:bodyPr>
          <a:lstStyle/>
          <a:p>
            <a:pPr indent="-288176" defTabSz="922167" eaLnBrk="1" hangingPunct="1">
              <a:spcBef>
                <a:spcPct val="20000"/>
              </a:spcBef>
              <a:defRPr/>
            </a:pPr>
            <a:r>
              <a:rPr lang="en-US" sz="1000" dirty="0"/>
              <a:t>Apprehension:  typically done by LEO (MP, CID, etc.)</a:t>
            </a:r>
          </a:p>
          <a:p>
            <a:pPr marL="174136" indent="-174136" defTabSz="922167" eaLnBrk="1" hangingPunct="1">
              <a:spcBef>
                <a:spcPts val="0"/>
              </a:spcBef>
              <a:buFont typeface="Arial" panose="020B0604020202020204" pitchFamily="34" charset="0"/>
              <a:buChar char="•"/>
              <a:defRPr/>
            </a:pPr>
            <a:r>
              <a:rPr lang="en-US" sz="1000" dirty="0"/>
              <a:t>Can also be done by officers or NCOs.  QUESTION:  is allowing officers and NCOs to effect apprehension a good idea?  NO.  It is a horrible idea…things can get out of hand…they are not trained for that…chain of command will get pissed…call the MPs/CID and let them handle it (RCM 302(b)).  </a:t>
            </a:r>
          </a:p>
          <a:p>
            <a:pPr marL="174136" indent="-174136" defTabSz="922167" eaLnBrk="1" hangingPunct="1">
              <a:spcBef>
                <a:spcPts val="0"/>
              </a:spcBef>
              <a:buFont typeface="Arial" panose="020B0604020202020204" pitchFamily="34" charset="0"/>
              <a:buChar char="•"/>
              <a:defRPr/>
            </a:pPr>
            <a:r>
              <a:rPr lang="en-US" sz="1000" dirty="0"/>
              <a:t>PC exists when there are reasonable grounds to believe a person subject to the UCMJ has committed an offense triable by CM (RCM 302(c)); “Reasonable grounds” means that there must be the kind of reliable information that a reasonable, prudent person would rely on which makes it more likely than not that something is true. A mere suspicion is not enough but proof which would support a conviction is not necessary. A person who determines probable cause may rely on the reports of others.</a:t>
            </a:r>
          </a:p>
          <a:p>
            <a:pPr marL="174136" indent="-174136" defTabSz="922167" eaLnBrk="1" hangingPunct="1">
              <a:spcBef>
                <a:spcPts val="0"/>
              </a:spcBef>
              <a:buFont typeface="Arial" panose="020B0604020202020204" pitchFamily="34" charset="0"/>
              <a:buChar char="•"/>
              <a:defRPr/>
            </a:pPr>
            <a:r>
              <a:rPr lang="en-US" sz="1000" dirty="0"/>
              <a:t>Person remains in custody until command notified and has a chance to take action under RCM 304 or RCM 305 (RCM 302(a) discussion)</a:t>
            </a:r>
          </a:p>
          <a:p>
            <a:pPr marL="174136" indent="-174136" defTabSz="922167" eaLnBrk="1" hangingPunct="1">
              <a:spcBef>
                <a:spcPts val="0"/>
              </a:spcBef>
              <a:buFont typeface="Arial" panose="020B0604020202020204" pitchFamily="34" charset="0"/>
              <a:buChar char="•"/>
              <a:defRPr/>
            </a:pPr>
            <a:r>
              <a:rPr lang="en-US" sz="1000" dirty="0"/>
              <a:t>CASE DISCUSSION:  Coulter Example…Coulter shot his best friend in the face/killed him with a handgun illegally brought onto post after a night of drinking…CID apprehended him and took him to their facility for questioning…turned him over to the command once they arrived so they could handle him (early the next morning…in custody for less than 8 hours after shooting someone in the face)</a:t>
            </a:r>
          </a:p>
          <a:p>
            <a:pPr indent="-288176" defTabSz="922167" eaLnBrk="1" hangingPunct="1">
              <a:spcBef>
                <a:spcPct val="20000"/>
              </a:spcBef>
              <a:defRPr/>
            </a:pPr>
            <a:endParaRPr lang="en-US" sz="1000" dirty="0"/>
          </a:p>
          <a:p>
            <a:pPr indent="-288176" defTabSz="922167" eaLnBrk="1" hangingPunct="1">
              <a:spcBef>
                <a:spcPct val="20000"/>
              </a:spcBef>
              <a:defRPr/>
            </a:pPr>
            <a:r>
              <a:rPr lang="en-US" sz="1000" dirty="0"/>
              <a:t>Soldier health/welfare:  SMs facing UCMJ often have tons of other problems, including mental health issues</a:t>
            </a:r>
          </a:p>
          <a:p>
            <a:pPr marL="171844" indent="-171844" defTabSz="922167" eaLnBrk="1" hangingPunct="1">
              <a:spcBef>
                <a:spcPct val="20000"/>
              </a:spcBef>
              <a:buFont typeface="Arial" panose="020B0604020202020204" pitchFamily="34" charset="0"/>
              <a:buChar char="•"/>
              <a:defRPr/>
            </a:pPr>
            <a:r>
              <a:rPr lang="en-US" sz="1000" dirty="0"/>
              <a:t>QUESTION:  Why do you think these steps aren’t PTR?  Extra measures taken to ensure Soldier health/welfare (command referrals, inpatient care, suicide watch) are done as a function of command and do not constitute pretrial restraint</a:t>
            </a:r>
          </a:p>
          <a:p>
            <a:pPr marL="171844" indent="-171844" defTabSz="922167" eaLnBrk="1" hangingPunct="1">
              <a:spcBef>
                <a:spcPct val="20000"/>
              </a:spcBef>
              <a:buFont typeface="Arial" panose="020B0604020202020204" pitchFamily="34" charset="0"/>
              <a:buChar char="•"/>
              <a:defRPr/>
            </a:pPr>
            <a:r>
              <a:rPr lang="en-US" sz="1000" dirty="0"/>
              <a:t>Administrative restraint (ancillary to the MJ system) do not trigger 120 clock because they are imposed for purposes unrelated to MJ; test is whether the primary purpose in imposing the measures is to restrain the Soldier prior to trial, or for some other purpose</a:t>
            </a:r>
          </a:p>
          <a:p>
            <a:pPr marL="171844" indent="-171844" defTabSz="922167" eaLnBrk="1" hangingPunct="1">
              <a:spcBef>
                <a:spcPct val="20000"/>
              </a:spcBef>
              <a:buFont typeface="Arial" panose="020B0604020202020204" pitchFamily="34" charset="0"/>
              <a:buChar char="•"/>
              <a:defRPr/>
            </a:pPr>
            <a:r>
              <a:rPr lang="en-US" sz="1000" dirty="0"/>
              <a:t>Administrative restraint imposed under R.C.M. 304(h) “for operational or other military purposes independent of military justice, including administrative hold or medical reasons” is not pretrial restraint and does not start the speedy trial clock.</a:t>
            </a:r>
          </a:p>
          <a:p>
            <a:pPr marL="171844" indent="-171844" defTabSz="922167" eaLnBrk="1" hangingPunct="1">
              <a:spcBef>
                <a:spcPct val="20000"/>
              </a:spcBef>
              <a:buFont typeface="Arial" panose="020B0604020202020204" pitchFamily="34" charset="0"/>
              <a:buChar char="•"/>
              <a:defRPr/>
            </a:pPr>
            <a:r>
              <a:rPr lang="en-US" sz="1000" dirty="0"/>
              <a:t>CASE DISCUSSION:  After Coulter was released, he was referred to WAMC 6th Floor for behavioral health evaluation…they admitted him for 7 days.  After the 7 days, he was released to the custody of the command; command was still heavily concerned because Coulter had shot his best friend, so they placed him under significant control and evaluation (this was close to the line…but better to give some sentence credit than have a SM kill himself…none of this was pretrial restraint)</a:t>
            </a:r>
          </a:p>
          <a:p>
            <a:pPr defTabSz="922167" eaLnBrk="1" hangingPunct="1">
              <a:spcBef>
                <a:spcPct val="20000"/>
              </a:spcBef>
              <a:defRPr/>
            </a:pPr>
            <a:endParaRPr lang="en-US" sz="1000" dirty="0"/>
          </a:p>
          <a:p>
            <a:pPr defTabSz="922167" eaLnBrk="1" hangingPunct="1">
              <a:spcBef>
                <a:spcPct val="20000"/>
              </a:spcBef>
              <a:defRPr/>
            </a:pPr>
            <a:r>
              <a:rPr lang="en-US" sz="1000" dirty="0"/>
              <a:t>Most common example of civilian arrest for military offenses is civilian authorities arresting and holding a deserter pending delivery to military forces</a:t>
            </a:r>
          </a:p>
        </p:txBody>
      </p:sp>
    </p:spTree>
    <p:extLst>
      <p:ext uri="{BB962C8B-B14F-4D97-AF65-F5344CB8AC3E}">
        <p14:creationId xmlns:p14="http://schemas.microsoft.com/office/powerpoint/2010/main" val="660068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0"/>
            <a:ext cx="10363200" cy="1470025"/>
          </a:xfrm>
          <a:effectLst>
            <a:outerShdw blurRad="50800" dist="38100" dir="2700000" algn="tl" rotWithShape="0">
              <a:prstClr val="black">
                <a:alpha val="40000"/>
              </a:prstClr>
            </a:outerShdw>
          </a:effectLst>
        </p:spPr>
        <p:txBody>
          <a:bodyPr/>
          <a:lstStyle>
            <a:lvl1pPr>
              <a:defRPr u="sng">
                <a:solidFill>
                  <a:srgbClr val="FFFF00"/>
                </a:solidFill>
              </a:defRPr>
            </a:lvl1pPr>
          </a:lstStyle>
          <a:p>
            <a:r>
              <a:rPr lang="en-US" dirty="0"/>
              <a:t>Click to edit Master title style</a:t>
            </a:r>
          </a:p>
        </p:txBody>
      </p:sp>
      <p:sp>
        <p:nvSpPr>
          <p:cNvPr id="3" name="Subtitle 2"/>
          <p:cNvSpPr>
            <a:spLocks noGrp="1"/>
          </p:cNvSpPr>
          <p:nvPr>
            <p:ph type="subTitle" idx="1"/>
          </p:nvPr>
        </p:nvSpPr>
        <p:spPr>
          <a:xfrm>
            <a:off x="1828800" y="5791200"/>
            <a:ext cx="8534400" cy="609600"/>
          </a:xfrm>
          <a:effectLst>
            <a:outerShdw blurRad="50800" dist="38100" dir="2700000" algn="tl" rotWithShape="0">
              <a:prstClr val="black">
                <a:alpha val="40000"/>
              </a:prstClr>
            </a:outerShdw>
          </a:effectLst>
        </p:spPr>
        <p:txBody>
          <a:bodyPr>
            <a:normAutofit/>
          </a:bodyPr>
          <a:lstStyle>
            <a:lvl1pPr marL="0" indent="0" algn="ctr">
              <a:buNone/>
              <a:defRPr sz="2800" b="1">
                <a:solidFill>
                  <a:srgbClr val="FFFF00"/>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6" name="Rectangle 25"/>
          <p:cNvSpPr/>
          <p:nvPr userDrawn="1"/>
        </p:nvSpPr>
        <p:spPr>
          <a:xfrm>
            <a:off x="1" y="6591300"/>
            <a:ext cx="12192000" cy="266700"/>
          </a:xfrm>
          <a:prstGeom prst="rect">
            <a:avLst/>
          </a:prstGeom>
          <a:gradFill flip="none" rotWithShape="1">
            <a:gsLst>
              <a:gs pos="0">
                <a:schemeClr val="tx1"/>
              </a:gs>
              <a:gs pos="100000">
                <a:schemeClr val="accent6"/>
              </a:gs>
              <a:gs pos="49000">
                <a:srgbClr val="FFC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Slide Number Placeholder 14"/>
          <p:cNvSpPr>
            <a:spLocks noGrp="1"/>
          </p:cNvSpPr>
          <p:nvPr>
            <p:ph type="sldNum" sz="quarter" idx="4"/>
          </p:nvPr>
        </p:nvSpPr>
        <p:spPr>
          <a:xfrm>
            <a:off x="9347200" y="6553200"/>
            <a:ext cx="2844800" cy="304800"/>
          </a:xfrm>
          <a:prstGeom prst="rect">
            <a:avLst/>
          </a:prstGeom>
        </p:spPr>
        <p:txBody>
          <a:bodyPr/>
          <a:lstStyle>
            <a:lvl1pPr>
              <a:defRPr sz="1600" b="1">
                <a:solidFill>
                  <a:schemeClr val="tx1"/>
                </a:solidFill>
              </a:defRPr>
            </a:lvl1pPr>
          </a:lstStyle>
          <a:p>
            <a:pPr algn="r"/>
            <a:fld id="{6E1A77EF-BF8E-4C45-9CDC-24DDCA95018F}" type="slidenum">
              <a:rPr lang="en-US" smtClean="0"/>
              <a:pPr algn="r"/>
              <a:t>‹#›</a:t>
            </a:fld>
            <a:endParaRPr lang="en-US" dirty="0"/>
          </a:p>
        </p:txBody>
      </p:sp>
      <p:sp>
        <p:nvSpPr>
          <p:cNvPr id="28"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pPr algn="ctr"/>
            <a:r>
              <a:rPr lang="en-US" sz="1600" b="1" dirty="0">
                <a:solidFill>
                  <a:schemeClr val="tx1"/>
                </a:solidFill>
                <a:effectLst>
                  <a:outerShdw blurRad="50800" dist="38100" dir="2700000" algn="tl" rotWithShape="0">
                    <a:prstClr val="black">
                      <a:alpha val="40000"/>
                    </a:prstClr>
                  </a:outerShdw>
                </a:effectLst>
              </a:rPr>
              <a:t>Criminal Law Department</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5890" y="914400"/>
            <a:ext cx="5020219" cy="5020219"/>
          </a:xfrm>
          <a:prstGeom prst="rect">
            <a:avLst/>
          </a:prstGeom>
        </p:spPr>
      </p:pic>
    </p:spTree>
    <p:extLst>
      <p:ext uri="{BB962C8B-B14F-4D97-AF65-F5344CB8AC3E}">
        <p14:creationId xmlns:p14="http://schemas.microsoft.com/office/powerpoint/2010/main" val="2542977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pPr algn="ctr"/>
            <a:r>
              <a:rPr lang="en-US" dirty="0"/>
              <a:t>Military Justice</a:t>
            </a:r>
          </a:p>
        </p:txBody>
      </p:sp>
    </p:spTree>
    <p:extLst>
      <p:ext uri="{BB962C8B-B14F-4D97-AF65-F5344CB8AC3E}">
        <p14:creationId xmlns:p14="http://schemas.microsoft.com/office/powerpoint/2010/main" val="3195599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88000" y="0"/>
            <a:ext cx="6604000" cy="685800"/>
          </a:xfrm>
          <a:prstGeom prst="rect">
            <a:avLst/>
          </a:prstGeom>
        </p:spPr>
        <p:txBody>
          <a:bodyPr/>
          <a:lstStyle>
            <a:lvl1pPr algn="ctr">
              <a:defRPr sz="2400" b="1">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33757149"/>
      </p:ext>
    </p:extLst>
  </p:cSld>
  <p:clrMapOvr>
    <a:masterClrMapping/>
  </p:clrMapOvr>
  <p:transition advTm="10000"/>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19219"/>
            <a:ext cx="10363200" cy="492443"/>
          </a:xfr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4" name="Picture 2" descr="TJAGLCS Crest">
            <a:extLst>
              <a:ext uri="{FF2B5EF4-FFF2-40B4-BE49-F238E27FC236}">
                <a16:creationId xmlns:a16="http://schemas.microsoft.com/office/drawing/2014/main" id="{23CE0313-DDAE-D28B-7253-03369CAC326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
            <a:ext cx="1207401" cy="90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05703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p:nvPr userDrawn="1"/>
        </p:nvSpPr>
        <p:spPr>
          <a:xfrm>
            <a:off x="11521017" y="6583363"/>
            <a:ext cx="609600" cy="228600"/>
          </a:xfrm>
          <a:prstGeom prst="rect">
            <a:avLst/>
          </a:prstGeom>
          <a:noFill/>
        </p:spPr>
        <p:txBody>
          <a:bodyPr wrap="none"/>
          <a:lstStyle/>
          <a:p>
            <a:pPr algn="r" eaLnBrk="0" hangingPunct="0">
              <a:defRPr/>
            </a:pPr>
            <a:fld id="{47079EB4-A7E7-4DE0-A993-05FD37F7AF35}" type="slidenum">
              <a:rPr lang="en-US" sz="900">
                <a:latin typeface="Arial" pitchFamily="34" charset="0"/>
                <a:cs typeface="Arial" pitchFamily="34" charset="0"/>
              </a:rPr>
              <a:pPr algn="r" eaLnBrk="0" hangingPunct="0">
                <a:defRPr/>
              </a:pPr>
              <a:t>‹#›</a:t>
            </a:fld>
            <a:endParaRPr lang="en-US" sz="900" dirty="0">
              <a:latin typeface="Arial" pitchFamily="34" charset="0"/>
              <a:cs typeface="Arial" pitchFamily="34" charset="0"/>
            </a:endParaRPr>
          </a:p>
        </p:txBody>
      </p:sp>
      <p:sp>
        <p:nvSpPr>
          <p:cNvPr id="3" name="Content Placeholder 2"/>
          <p:cNvSpPr>
            <a:spLocks noGrp="1"/>
          </p:cNvSpPr>
          <p:nvPr>
            <p:ph idx="1"/>
          </p:nvPr>
        </p:nvSpPr>
        <p:spPr>
          <a:xfrm>
            <a:off x="609600" y="1600202"/>
            <a:ext cx="10972800" cy="4525963"/>
          </a:xfrm>
          <a:prstGeom prst="rect">
            <a:avLst/>
          </a:prstGeom>
        </p:spPr>
        <p:txBody>
          <a:bodyPr/>
          <a:lstStyle>
            <a:lvl1pPr>
              <a:buFont typeface="Arial" pitchFamily="34" charset="0"/>
              <a:buChar char="•"/>
              <a:defRPr sz="2400">
                <a:solidFill>
                  <a:schemeClr val="tx1"/>
                </a:solidFill>
                <a:latin typeface="Arial" pitchFamily="34" charset="0"/>
                <a:cs typeface="Arial" pitchFamily="34" charset="0"/>
              </a:defRPr>
            </a:lvl1pPr>
            <a:lvl2pPr>
              <a:buClrTx/>
              <a:buFont typeface="Arial" pitchFamily="34" charset="0"/>
              <a:buChar char="−"/>
              <a:defRPr sz="1800">
                <a:solidFill>
                  <a:schemeClr val="tx1"/>
                </a:solidFill>
                <a:latin typeface="Arial" pitchFamily="34" charset="0"/>
                <a:cs typeface="Arial" pitchFamily="34" charset="0"/>
              </a:defRPr>
            </a:lvl2pPr>
            <a:lvl3pPr>
              <a:buClrTx/>
              <a:buFont typeface="Arial" pitchFamily="34" charset="0"/>
              <a:buChar char="−"/>
              <a:defRPr sz="1800">
                <a:solidFill>
                  <a:schemeClr val="tx1"/>
                </a:solidFill>
                <a:latin typeface="Arial" pitchFamily="34" charset="0"/>
                <a:cs typeface="Arial" pitchFamily="34" charset="0"/>
              </a:defRPr>
            </a:lvl3pPr>
            <a:lvl4pPr>
              <a:buClrTx/>
              <a:buFont typeface="Arial" pitchFamily="34" charset="0"/>
              <a:buChar char="−"/>
              <a:defRPr sz="1800">
                <a:solidFill>
                  <a:schemeClr val="tx1"/>
                </a:solidFill>
                <a:latin typeface="Arial" pitchFamily="34" charset="0"/>
                <a:cs typeface="Arial" pitchFamily="34" charset="0"/>
              </a:defRPr>
            </a:lvl4pPr>
            <a:lvl5pPr>
              <a:buClrTx/>
              <a:buFont typeface="Arial" pitchFamily="34" charset="0"/>
              <a:buChar cha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609540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6127"/>
            <a:ext cx="10972800" cy="492443"/>
          </a:xfrm>
        </p:spPr>
        <p:txBody>
          <a:bodyPr/>
          <a:lstStyle/>
          <a:p>
            <a:r>
              <a:rPr lang="en-US"/>
              <a:t>Click to edit Master title style</a:t>
            </a:r>
          </a:p>
        </p:txBody>
      </p:sp>
      <p:sp>
        <p:nvSpPr>
          <p:cNvPr id="3" name="Content Placeholder 2"/>
          <p:cNvSpPr>
            <a:spLocks noGrp="1"/>
          </p:cNvSpPr>
          <p:nvPr>
            <p:ph idx="1"/>
          </p:nvPr>
        </p:nvSpPr>
        <p:spPr>
          <a:xfrm>
            <a:off x="609600" y="1143003"/>
            <a:ext cx="10972800" cy="4983163"/>
          </a:xfrm>
          <a:effectLst>
            <a:outerShdw blurRad="50800" dist="38100" dir="2700000" algn="tl" rotWithShape="0">
              <a:prstClr val="black">
                <a:alpha val="40000"/>
              </a:prstClr>
            </a:outerShdw>
          </a:effectLst>
        </p:spPr>
        <p:txBody>
          <a:bodyPr/>
          <a:lstStyle>
            <a:lvl1pPr>
              <a:buClr>
                <a:srgbClr val="FFFF00"/>
              </a:buClr>
              <a:defRPr/>
            </a:lvl1pPr>
            <a:lvl2pPr>
              <a:buClr>
                <a:srgbClr val="FFFF00"/>
              </a:buClr>
              <a:defRPr/>
            </a:lvl2pPr>
            <a:lvl3pPr>
              <a:buClr>
                <a:srgbClr val="FFFF00"/>
              </a:buClr>
              <a:defRPr/>
            </a:lvl3pPr>
            <a:lvl4pPr>
              <a:buClr>
                <a:srgbClr val="FFFF00"/>
              </a:buClr>
              <a:defRPr/>
            </a:lvl4pPr>
            <a:lvl5pPr>
              <a:buClr>
                <a:srgbClr val="FFFF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6591300"/>
            <a:ext cx="12192000" cy="266700"/>
          </a:xfrm>
          <a:prstGeom prst="rect">
            <a:avLst/>
          </a:prstGeom>
          <a:gradFill flip="none" rotWithShape="1">
            <a:gsLst>
              <a:gs pos="0">
                <a:schemeClr val="tx1"/>
              </a:gs>
              <a:gs pos="29000">
                <a:schemeClr val="tx2">
                  <a:lumMod val="75000"/>
                </a:schemeClr>
              </a:gs>
              <a:gs pos="66000">
                <a:schemeClr val="accent6"/>
              </a:gs>
              <a:gs pos="100000">
                <a:srgbClr val="FFC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p:cNvCxnSpPr/>
          <p:nvPr userDrawn="1"/>
        </p:nvCxnSpPr>
        <p:spPr>
          <a:xfrm>
            <a:off x="1828800" y="821412"/>
            <a:ext cx="853440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1"/>
          </p:nvPr>
        </p:nvSpPr>
        <p:spPr>
          <a:xfrm>
            <a:off x="9347200" y="6553200"/>
            <a:ext cx="2844800" cy="304800"/>
          </a:xfrm>
          <a:prstGeom prst="rect">
            <a:avLst/>
          </a:prstGeom>
        </p:spPr>
        <p:txBody>
          <a:bodyPr/>
          <a:lstStyle>
            <a:lvl1pPr algn="r">
              <a:defRPr sz="1200" b="1">
                <a:solidFill>
                  <a:schemeClr val="tx1"/>
                </a:solidFill>
              </a:defRPr>
            </a:lvl1pPr>
          </a:lstStyle>
          <a:p>
            <a:fld id="{6E1A77EF-BF8E-4C45-9CDC-24DDCA95018F}" type="slidenum">
              <a:rPr lang="en-US" smtClean="0"/>
              <a:pPr/>
              <a:t>‹#›</a:t>
            </a:fld>
            <a:endParaRPr lang="en-US" dirty="0"/>
          </a:p>
        </p:txBody>
      </p:sp>
      <p:sp>
        <p:nvSpPr>
          <p:cNvPr id="10" name="Footer Placeholder 15"/>
          <p:cNvSpPr>
            <a:spLocks noGrp="1"/>
          </p:cNvSpPr>
          <p:nvPr>
            <p:ph type="ftr" sz="quarter" idx="3"/>
          </p:nvPr>
        </p:nvSpPr>
        <p:spPr>
          <a:xfrm>
            <a:off x="4165600" y="6553200"/>
            <a:ext cx="3860800" cy="304800"/>
          </a:xfrm>
          <a:prstGeom prst="rect">
            <a:avLst/>
          </a:prstGeom>
        </p:spPr>
        <p:txBody>
          <a:bodyPr/>
          <a:lstStyle>
            <a:lvl1pPr>
              <a:defRPr sz="1200" b="1">
                <a:solidFill>
                  <a:schemeClr val="tx1"/>
                </a:solidFill>
              </a:defRPr>
            </a:lvl1pPr>
          </a:lstStyle>
          <a:p>
            <a:pPr algn="ctr"/>
            <a:r>
              <a:rPr lang="en-US" sz="12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106037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47200" y="6553200"/>
            <a:ext cx="2844800" cy="304800"/>
          </a:xfrm>
          <a:prstGeom prst="rect">
            <a:avLst/>
          </a:prstGeom>
        </p:spPr>
        <p:txBody>
          <a:bodyPr/>
          <a:lstStyle>
            <a:lvl1pPr algn="r">
              <a:defRPr/>
            </a:lvl1pPr>
          </a:lstStyle>
          <a:p>
            <a:fld id="{6E1A77EF-BF8E-4C45-9CDC-24DDCA95018F}" type="slidenum">
              <a:rPr lang="en-US" smtClean="0"/>
              <a:pPr/>
              <a:t>‹#›</a:t>
            </a:fld>
            <a:endParaRPr lang="en-US"/>
          </a:p>
        </p:txBody>
      </p:sp>
      <p:sp>
        <p:nvSpPr>
          <p:cNvPr id="5" name="Footer Placeholder 15"/>
          <p:cNvSpPr>
            <a:spLocks noGrp="1"/>
          </p:cNvSpPr>
          <p:nvPr>
            <p:ph type="ftr" sz="quarter" idx="3"/>
          </p:nvPr>
        </p:nvSpPr>
        <p:spPr>
          <a:xfrm>
            <a:off x="4165600" y="6553200"/>
            <a:ext cx="3860800" cy="304800"/>
          </a:xfrm>
          <a:prstGeom prst="rect">
            <a:avLst/>
          </a:prstGeom>
        </p:spPr>
        <p:txBody>
          <a:bodyPr/>
          <a:lstStyle>
            <a:lvl1pPr>
              <a:defRPr sz="1200" b="1">
                <a:solidFill>
                  <a:schemeClr val="tx1"/>
                </a:solidFill>
              </a:defRPr>
            </a:lvl1pPr>
          </a:lstStyle>
          <a:p>
            <a:pPr algn="ctr"/>
            <a:r>
              <a:rPr lang="en-US" sz="12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3978495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ustom Layout">
    <p:bg>
      <p:bgPr>
        <a:gradFill flip="none" rotWithShape="1">
          <a:gsLst>
            <a:gs pos="100000">
              <a:schemeClr val="bg1"/>
            </a:gs>
            <a:gs pos="100000">
              <a:schemeClr val="bg2">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0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0859" y="2747965"/>
            <a:ext cx="10310283" cy="833436"/>
          </a:xfrm>
        </p:spPr>
        <p:txBody>
          <a:bodyPr anchor="t">
            <a:noAutofit/>
          </a:bodyPr>
          <a:lstStyle>
            <a:lvl1pPr algn="l">
              <a:defRPr sz="4400" b="1" cap="all">
                <a:effectLst/>
              </a:defRPr>
            </a:lvl1pPr>
          </a:lstStyle>
          <a:p>
            <a:r>
              <a:rPr lang="en-US" dirty="0"/>
              <a:t>Click to edit Master title style</a:t>
            </a:r>
          </a:p>
        </p:txBody>
      </p:sp>
      <p:sp>
        <p:nvSpPr>
          <p:cNvPr id="3" name="Text Placeholder 2"/>
          <p:cNvSpPr>
            <a:spLocks noGrp="1"/>
          </p:cNvSpPr>
          <p:nvPr>
            <p:ph type="body" idx="1"/>
          </p:nvPr>
        </p:nvSpPr>
        <p:spPr>
          <a:xfrm>
            <a:off x="931334" y="3600451"/>
            <a:ext cx="10310283" cy="599509"/>
          </a:xfrm>
        </p:spPr>
        <p:txBody>
          <a:bodyPr anchor="b">
            <a:normAutofit/>
          </a:bodyPr>
          <a:lstStyle>
            <a:lvl1pPr marL="0" indent="0">
              <a:buNone/>
              <a:defRPr sz="3200">
                <a:solidFill>
                  <a:schemeClr val="tx1"/>
                </a:solidFill>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15" name="Straight Connector 14"/>
          <p:cNvCxnSpPr/>
          <p:nvPr userDrawn="1"/>
        </p:nvCxnSpPr>
        <p:spPr>
          <a:xfrm>
            <a:off x="1086260" y="3505200"/>
            <a:ext cx="9997440" cy="0"/>
          </a:xfrm>
          <a:prstGeom prst="line">
            <a:avLst/>
          </a:prstGeom>
          <a:ln w="31750" cmpd="sng">
            <a:gradFill flip="none" rotWithShape="1">
              <a:gsLst>
                <a:gs pos="0">
                  <a:srgbClr val="002060"/>
                </a:gs>
                <a:gs pos="50000">
                  <a:srgbClr val="FFFF00">
                    <a:alpha val="50000"/>
                  </a:srgbClr>
                </a:gs>
                <a:gs pos="100000">
                  <a:srgbClr val="FFFF00"/>
                </a:gs>
              </a:gsLst>
              <a:lin ang="10800000" scaled="1"/>
              <a:tileRect/>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pPr algn="ctr"/>
            <a:r>
              <a:rPr lang="en-US" sz="16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185705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745"/>
            <a:ext cx="10972800" cy="807204"/>
          </a:xfrm>
        </p:spPr>
        <p:txBody>
          <a:bodyPr/>
          <a:lstStyle/>
          <a:p>
            <a:r>
              <a:rPr lang="en-US"/>
              <a:t>Click to edit Master title style</a:t>
            </a:r>
          </a:p>
        </p:txBody>
      </p:sp>
      <p:sp>
        <p:nvSpPr>
          <p:cNvPr id="3" name="Content Placeholder 2"/>
          <p:cNvSpPr>
            <a:spLocks noGrp="1"/>
          </p:cNvSpPr>
          <p:nvPr>
            <p:ph idx="1"/>
          </p:nvPr>
        </p:nvSpPr>
        <p:spPr>
          <a:xfrm>
            <a:off x="609600" y="1143001"/>
            <a:ext cx="10972800" cy="4983163"/>
          </a:xfrm>
          <a:effectLst/>
        </p:spPr>
        <p:txBody>
          <a:bodyPr/>
          <a:lstStyle>
            <a:lvl1pPr>
              <a:buClr>
                <a:srgbClr val="FFFF00"/>
              </a:buClr>
              <a:defRPr/>
            </a:lvl1pPr>
            <a:lvl2pPr>
              <a:buClr>
                <a:srgbClr val="FFFF00"/>
              </a:buClr>
              <a:defRPr/>
            </a:lvl2pPr>
            <a:lvl3pPr>
              <a:buClr>
                <a:srgbClr val="FFFF00"/>
              </a:buClr>
              <a:defRPr/>
            </a:lvl3pPr>
            <a:lvl4pPr>
              <a:buClr>
                <a:srgbClr val="FFFF00"/>
              </a:buClr>
              <a:defRPr/>
            </a:lvl4pPr>
            <a:lvl5pPr>
              <a:buClr>
                <a:srgbClr val="FFFF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6591300"/>
            <a:ext cx="12192000" cy="266700"/>
          </a:xfrm>
          <a:prstGeom prst="rect">
            <a:avLst/>
          </a:prstGeom>
          <a:gradFill flip="none" rotWithShape="1">
            <a:gsLst>
              <a:gs pos="0">
                <a:schemeClr val="tx1"/>
              </a:gs>
              <a:gs pos="29000">
                <a:schemeClr val="tx2">
                  <a:lumMod val="75000"/>
                </a:schemeClr>
              </a:gs>
              <a:gs pos="66000">
                <a:schemeClr val="accent6"/>
              </a:gs>
              <a:gs pos="100000">
                <a:srgbClr val="FFC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1828800" y="821412"/>
            <a:ext cx="853440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pPr algn="ctr"/>
            <a:r>
              <a:rPr lang="en-US" sz="16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126034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gradFill flip="none" rotWithShape="1">
          <a:gsLst>
            <a:gs pos="100000">
              <a:schemeClr val="bg1"/>
            </a:gs>
            <a:gs pos="100000">
              <a:schemeClr val="bg2">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351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762000"/>
          </a:xfrm>
        </p:spPr>
        <p:txBody>
          <a:bodyPr/>
          <a:lstStyle/>
          <a:p>
            <a:r>
              <a:rPr lang="en-US" dirty="0"/>
              <a:t>Click to edit Master title style</a:t>
            </a:r>
          </a:p>
        </p:txBody>
      </p:sp>
      <p:sp>
        <p:nvSpPr>
          <p:cNvPr id="3" name="Content Placeholder 2"/>
          <p:cNvSpPr>
            <a:spLocks noGrp="1"/>
          </p:cNvSpPr>
          <p:nvPr>
            <p:ph sz="half" idx="1"/>
          </p:nvPr>
        </p:nvSpPr>
        <p:spPr>
          <a:xfrm>
            <a:off x="609600" y="990600"/>
            <a:ext cx="53848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90600"/>
            <a:ext cx="53848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1828800" y="821412"/>
            <a:ext cx="853440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pPr algn="ctr"/>
            <a:r>
              <a:rPr lang="en-US" sz="16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8098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762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9144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600201"/>
            <a:ext cx="5386917"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9144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600201"/>
            <a:ext cx="5389033"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1828800" y="821412"/>
            <a:ext cx="853440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a:off x="3535680" y="3513465"/>
            <a:ext cx="512064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Footer Placeholder 15"/>
          <p:cNvSpPr>
            <a:spLocks noGrp="1"/>
          </p:cNvSpPr>
          <p:nvPr>
            <p:ph type="ftr" sz="quarter" idx="13"/>
          </p:nvPr>
        </p:nvSpPr>
        <p:spPr>
          <a:xfrm>
            <a:off x="4165600" y="6553200"/>
            <a:ext cx="3860800" cy="304800"/>
          </a:xfrm>
          <a:prstGeom prst="rect">
            <a:avLst/>
          </a:prstGeom>
        </p:spPr>
        <p:txBody>
          <a:bodyPr/>
          <a:lstStyle>
            <a:lvl1pPr>
              <a:defRPr sz="1600" b="1">
                <a:solidFill>
                  <a:schemeClr val="tx1"/>
                </a:solidFill>
              </a:defRPr>
            </a:lvl1pPr>
          </a:lstStyle>
          <a:p>
            <a:pPr algn="ctr"/>
            <a:r>
              <a:rPr lang="en-US" sz="16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4217358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762000"/>
          </a:xfrm>
        </p:spPr>
        <p:txBody>
          <a:bodyPr/>
          <a:lstStyle/>
          <a:p>
            <a:r>
              <a:rPr lang="en-US" dirty="0"/>
              <a:t>Click to edit Master title style</a:t>
            </a:r>
          </a:p>
        </p:txBody>
      </p:sp>
      <p:sp>
        <p:nvSpPr>
          <p:cNvPr id="4" name="Footer Placeholder 3"/>
          <p:cNvSpPr>
            <a:spLocks noGrp="1"/>
          </p:cNvSpPr>
          <p:nvPr>
            <p:ph type="ftr" sz="quarter" idx="11"/>
          </p:nvPr>
        </p:nvSpPr>
        <p:spPr>
          <a:xfrm>
            <a:off x="4165600" y="6553200"/>
            <a:ext cx="3860800" cy="304800"/>
          </a:xfrm>
          <a:prstGeom prst="rect">
            <a:avLst/>
          </a:prstGeom>
        </p:spPr>
        <p:txBody>
          <a:bodyPr/>
          <a:lstStyle>
            <a:lvl1pPr algn="ctr">
              <a:defRPr/>
            </a:lvl1pPr>
          </a:lstStyle>
          <a:p>
            <a:r>
              <a:rPr lang="en-US" sz="1600" b="1" dirty="0">
                <a:solidFill>
                  <a:schemeClr val="tx1"/>
                </a:solidFill>
                <a:effectLst>
                  <a:outerShdw blurRad="50800" dist="38100" dir="2700000" algn="tl" rotWithShape="0">
                    <a:prstClr val="black">
                      <a:alpha val="40000"/>
                    </a:prstClr>
                  </a:outerShdw>
                </a:effectLst>
              </a:rPr>
              <a:t>Criminal Law Department</a:t>
            </a:r>
          </a:p>
        </p:txBody>
      </p:sp>
      <p:cxnSp>
        <p:nvCxnSpPr>
          <p:cNvPr id="6" name="Straight Connector 5"/>
          <p:cNvCxnSpPr/>
          <p:nvPr userDrawn="1"/>
        </p:nvCxnSpPr>
        <p:spPr>
          <a:xfrm>
            <a:off x="1828800" y="821412"/>
            <a:ext cx="853440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73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pPr algn="ctr"/>
            <a:r>
              <a:rPr lang="en-US" sz="16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3435969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effectLst/>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165600" y="6553200"/>
            <a:ext cx="3860800" cy="304800"/>
          </a:xfrm>
          <a:prstGeom prst="rect">
            <a:avLst/>
          </a:prstGeom>
        </p:spPr>
        <p:txBody>
          <a:bodyPr/>
          <a:lstStyle>
            <a:lvl1pPr algn="ctr">
              <a:defRPr/>
            </a:lvl1pPr>
          </a:lstStyle>
          <a:p>
            <a:r>
              <a:rPr lang="en-US" sz="16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1416704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tint val="80000"/>
                <a:satMod val="300000"/>
              </a:schemeClr>
            </a:gs>
            <a:gs pos="85000">
              <a:schemeClr val="bg2">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userDrawn="1"/>
        </p:nvSpPr>
        <p:spPr>
          <a:xfrm>
            <a:off x="1" y="6591300"/>
            <a:ext cx="12192000" cy="266700"/>
          </a:xfrm>
          <a:prstGeom prst="rect">
            <a:avLst/>
          </a:prstGeom>
          <a:gradFill flip="none" rotWithShape="1">
            <a:gsLst>
              <a:gs pos="3540">
                <a:schemeClr val="tx1"/>
              </a:gs>
              <a:gs pos="87000">
                <a:schemeClr val="accent6"/>
              </a:gs>
              <a:gs pos="49000">
                <a:srgbClr val="FFC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76200"/>
            <a:ext cx="10972800"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914401"/>
            <a:ext cx="10972800" cy="5211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15"/>
          <p:cNvSpPr>
            <a:spLocks noGrp="1"/>
          </p:cNvSpPr>
          <p:nvPr>
            <p:ph type="ftr" sz="quarter" idx="3"/>
          </p:nvPr>
        </p:nvSpPr>
        <p:spPr>
          <a:xfrm>
            <a:off x="4165600" y="6591300"/>
            <a:ext cx="3860800" cy="304800"/>
          </a:xfrm>
          <a:prstGeom prst="rect">
            <a:avLst/>
          </a:prstGeom>
        </p:spPr>
        <p:txBody>
          <a:bodyPr/>
          <a:lstStyle>
            <a:lvl1pPr>
              <a:defRPr sz="1600" b="1">
                <a:solidFill>
                  <a:schemeClr val="tx1"/>
                </a:solidFill>
              </a:defRPr>
            </a:lvl1pPr>
          </a:lstStyle>
          <a:p>
            <a:pPr algn="ctr"/>
            <a:r>
              <a:rPr lang="en-US" sz="1600" b="1" dirty="0">
                <a:solidFill>
                  <a:schemeClr val="tx1"/>
                </a:solidFill>
                <a:effectLst>
                  <a:outerShdw blurRad="50800" dist="38100" dir="2700000" algn="tl" rotWithShape="0">
                    <a:prstClr val="black">
                      <a:alpha val="40000"/>
                    </a:prstClr>
                  </a:outerShdw>
                </a:effectLst>
              </a:rPr>
              <a:t>Criminal Law Department</a:t>
            </a:r>
          </a:p>
        </p:txBody>
      </p:sp>
      <p:pic>
        <p:nvPicPr>
          <p:cNvPr id="13" name="Picture 12"/>
          <p:cNvPicPr>
            <a:picLocks noChangeAspect="1"/>
          </p:cNvPicPr>
          <p:nvPr userDrawn="1"/>
        </p:nvPicPr>
        <p:blipFill rotWithShape="1">
          <a:blip r:embed="rId13">
            <a:extLst>
              <a:ext uri="{28A0092B-C50C-407E-A947-70E740481C1C}">
                <a14:useLocalDpi xmlns:a14="http://schemas.microsoft.com/office/drawing/2010/main" val="0"/>
              </a:ext>
            </a:extLst>
          </a:blip>
          <a:srcRect l="69406"/>
          <a:stretch/>
        </p:blipFill>
        <p:spPr>
          <a:xfrm>
            <a:off x="28576" y="9525"/>
            <a:ext cx="954676" cy="978038"/>
          </a:xfrm>
          <a:prstGeom prst="rect">
            <a:avLst/>
          </a:prstGeom>
        </p:spPr>
      </p:pic>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08748" y="76200"/>
            <a:ext cx="954676" cy="954676"/>
          </a:xfrm>
          <a:prstGeom prst="rect">
            <a:avLst/>
          </a:prstGeom>
        </p:spPr>
      </p:pic>
    </p:spTree>
    <p:extLst>
      <p:ext uri="{BB962C8B-B14F-4D97-AF65-F5344CB8AC3E}">
        <p14:creationId xmlns:p14="http://schemas.microsoft.com/office/powerpoint/2010/main" val="2405099071"/>
      </p:ext>
    </p:extLst>
  </p:cSld>
  <p:clrMap bg1="dk1" tx1="lt1" bg2="dk2" tx2="lt2" accent1="accent1" accent2="accent2" accent3="accent3" accent4="accent4" accent5="accent5" accent6="accent6" hlink="hlink" folHlink="folHlink"/>
  <p:sldLayoutIdLst>
    <p:sldLayoutId id="2147483661" r:id="rId1"/>
    <p:sldLayoutId id="2147483663" r:id="rId2"/>
    <p:sldLayoutId id="2147483662" r:id="rId3"/>
    <p:sldLayoutId id="2147483672" r:id="rId4"/>
    <p:sldLayoutId id="2147483664" r:id="rId5"/>
    <p:sldLayoutId id="2147483665" r:id="rId6"/>
    <p:sldLayoutId id="2147483666" r:id="rId7"/>
    <p:sldLayoutId id="2147483667" r:id="rId8"/>
    <p:sldLayoutId id="2147483668" r:id="rId9"/>
    <p:sldLayoutId id="2147483669" r:id="rId10"/>
    <p:sldLayoutId id="2147483673" r:id="rId11"/>
  </p:sldLayoutIdLst>
  <p:hf hdr="0" dt="0"/>
  <p:txStyles>
    <p:titleStyle>
      <a:lvl1pPr algn="ctr" defTabSz="914400" rtl="0" eaLnBrk="1" latinLnBrk="0" hangingPunct="1">
        <a:spcBef>
          <a:spcPct val="0"/>
        </a:spcBef>
        <a:buNone/>
        <a:defRPr sz="4400" kern="1200">
          <a:solidFill>
            <a:srgbClr val="FFFF00"/>
          </a:solidFill>
          <a:latin typeface="+mj-lt"/>
          <a:ea typeface="+mj-ea"/>
          <a:cs typeface="+mj-cs"/>
        </a:defRPr>
      </a:lvl1pPr>
    </p:titleStyle>
    <p:bodyStyle>
      <a:lvl1pPr marL="342900" indent="-342900" algn="l" defTabSz="914400" rtl="0" eaLnBrk="1" latinLnBrk="0" hangingPunct="1">
        <a:spcBef>
          <a:spcPct val="20000"/>
        </a:spcBef>
        <a:buClr>
          <a:srgbClr val="FFFF00"/>
        </a:buClr>
        <a:buFont typeface="Arial" panose="020B0604020202020204" pitchFamily="34" charset="0"/>
        <a:buChar char="•"/>
        <a:defRPr sz="3200" kern="1200">
          <a:solidFill>
            <a:schemeClr val="tx1"/>
          </a:solidFill>
          <a:effectLst/>
          <a:latin typeface="+mn-lt"/>
          <a:ea typeface="+mn-ea"/>
          <a:cs typeface="+mn-cs"/>
        </a:defRPr>
      </a:lvl1pPr>
      <a:lvl2pPr marL="742950" indent="-285750" algn="l" defTabSz="914400" rtl="0" eaLnBrk="1" latinLnBrk="0" hangingPunct="1">
        <a:spcBef>
          <a:spcPct val="20000"/>
        </a:spcBef>
        <a:buClr>
          <a:srgbClr val="FFFF00"/>
        </a:buClr>
        <a:buFont typeface="Arial" panose="020B0604020202020204" pitchFamily="34" charset="0"/>
        <a:buChar char="–"/>
        <a:defRPr sz="2800" kern="1200">
          <a:solidFill>
            <a:schemeClr val="tx1"/>
          </a:solidFill>
          <a:effectLst/>
          <a:latin typeface="+mn-lt"/>
          <a:ea typeface="+mn-ea"/>
          <a:cs typeface="+mn-cs"/>
        </a:defRPr>
      </a:lvl2pPr>
      <a:lvl3pPr marL="1143000" indent="-228600" algn="l" defTabSz="914400" rtl="0" eaLnBrk="1" latinLnBrk="0" hangingPunct="1">
        <a:spcBef>
          <a:spcPct val="20000"/>
        </a:spcBef>
        <a:buClr>
          <a:srgbClr val="FFFF00"/>
        </a:buClr>
        <a:buFont typeface="Arial" panose="020B0604020202020204" pitchFamily="34" charset="0"/>
        <a:buChar char="•"/>
        <a:defRPr sz="2400" kern="1200">
          <a:solidFill>
            <a:schemeClr val="tx1"/>
          </a:solidFill>
          <a:effectLst/>
          <a:latin typeface="+mn-lt"/>
          <a:ea typeface="+mn-ea"/>
          <a:cs typeface="+mn-cs"/>
        </a:defRPr>
      </a:lvl3pPr>
      <a:lvl4pPr marL="1600200" indent="-228600" algn="l" defTabSz="914400" rtl="0" eaLnBrk="1" latinLnBrk="0" hangingPunct="1">
        <a:spcBef>
          <a:spcPct val="20000"/>
        </a:spcBef>
        <a:buClr>
          <a:srgbClr val="FFFF00"/>
        </a:buClr>
        <a:buFont typeface="Arial" panose="020B0604020202020204" pitchFamily="34" charset="0"/>
        <a:buChar char="–"/>
        <a:defRPr sz="2000" kern="1200">
          <a:solidFill>
            <a:schemeClr val="tx1"/>
          </a:solidFill>
          <a:effectLst/>
          <a:latin typeface="+mn-lt"/>
          <a:ea typeface="+mn-ea"/>
          <a:cs typeface="+mn-cs"/>
        </a:defRPr>
      </a:lvl4pPr>
      <a:lvl5pPr marL="2057400" indent="-228600" algn="l" defTabSz="914400" rtl="0" eaLnBrk="1" latinLnBrk="0" hangingPunct="1">
        <a:spcBef>
          <a:spcPct val="20000"/>
        </a:spcBef>
        <a:buClr>
          <a:srgbClr val="FFFF00"/>
        </a:buClr>
        <a:buFont typeface="Arial" panose="020B0604020202020204" pitchFamily="34" charset="0"/>
        <a:buChar char="»"/>
        <a:defRPr sz="20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gray">
          <a:xfrm>
            <a:off x="1206500" y="228600"/>
            <a:ext cx="9779000" cy="492125"/>
          </a:xfrm>
          <a:prstGeom prst="rect">
            <a:avLst/>
          </a:prstGeom>
          <a:noFill/>
          <a:ln w="9525">
            <a:noFill/>
            <a:miter lim="800000"/>
            <a:headEnd/>
            <a:tailEnd/>
          </a:ln>
        </p:spPr>
        <p:txBody>
          <a:bodyPr vert="horz" wrap="square" lIns="91440" tIns="0" rIns="91440" bIns="0" numCol="1" anchor="ctr" anchorCtr="0" compatLnSpc="1">
            <a:prstTxWarp prst="textNoShape">
              <a:avLst/>
            </a:prstTxWarp>
            <a:spAutoFit/>
          </a:bodyPr>
          <a:lstStyle/>
          <a:p>
            <a:pPr lvl="0"/>
            <a:endParaRPr lang="en-US"/>
          </a:p>
        </p:txBody>
      </p:sp>
      <p:sp>
        <p:nvSpPr>
          <p:cNvPr id="1308677" name="Text Box 5"/>
          <p:cNvSpPr txBox="1">
            <a:spLocks noChangeArrowheads="1"/>
          </p:cNvSpPr>
          <p:nvPr/>
        </p:nvSpPr>
        <p:spPr bwMode="gray">
          <a:xfrm>
            <a:off x="775709" y="6581775"/>
            <a:ext cx="2603597" cy="261610"/>
          </a:xfrm>
          <a:prstGeom prst="rect">
            <a:avLst/>
          </a:prstGeom>
          <a:noFill/>
          <a:ln w="9525">
            <a:noFill/>
            <a:miter lim="800000"/>
            <a:headEnd/>
            <a:tailEnd/>
          </a:ln>
          <a:effectLst/>
        </p:spPr>
        <p:txBody>
          <a:bodyPr wrap="none">
            <a:spAutoFit/>
          </a:bodyPr>
          <a:lstStyle/>
          <a:p>
            <a:pPr algn="ctr">
              <a:defRPr/>
            </a:pPr>
            <a:r>
              <a:rPr lang="en-US" sz="1100" b="1" i="1" dirty="0">
                <a:latin typeface="Arial" pitchFamily="34" charset="0"/>
                <a:cs typeface="Arial" pitchFamily="34" charset="0"/>
              </a:rPr>
              <a:t>SOLDIER</a:t>
            </a:r>
            <a:r>
              <a:rPr lang="en-US" sz="1100" b="1" i="1" baseline="0" dirty="0">
                <a:latin typeface="Arial" pitchFamily="34" charset="0"/>
                <a:cs typeface="Arial" pitchFamily="34" charset="0"/>
              </a:rPr>
              <a:t> FIRST</a:t>
            </a:r>
            <a:r>
              <a:rPr lang="en-US" sz="1100" b="1" i="1" dirty="0">
                <a:latin typeface="Arial" pitchFamily="34" charset="0"/>
                <a:cs typeface="Arial" pitchFamily="34" charset="0"/>
              </a:rPr>
              <a:t>, LAWYER</a:t>
            </a:r>
            <a:r>
              <a:rPr lang="en-US" sz="1100" b="1" i="1" baseline="0" dirty="0">
                <a:latin typeface="Arial" pitchFamily="34" charset="0"/>
                <a:cs typeface="Arial" pitchFamily="34" charset="0"/>
              </a:rPr>
              <a:t> ALWAYS</a:t>
            </a:r>
            <a:endParaRPr lang="en-US" sz="1100" i="1" dirty="0">
              <a:latin typeface="Arial" pitchFamily="34" charset="0"/>
              <a:cs typeface="Arial" pitchFamily="34" charset="0"/>
            </a:endParaRPr>
          </a:p>
        </p:txBody>
      </p:sp>
      <p:cxnSp>
        <p:nvCxnSpPr>
          <p:cNvPr id="1030" name="Straight Connector 11"/>
          <p:cNvCxnSpPr>
            <a:cxnSpLocks noChangeShapeType="1"/>
          </p:cNvCxnSpPr>
          <p:nvPr userDrawn="1"/>
        </p:nvCxnSpPr>
        <p:spPr bwMode="auto">
          <a:xfrm>
            <a:off x="1219200" y="838200"/>
            <a:ext cx="9753600" cy="0"/>
          </a:xfrm>
          <a:prstGeom prst="line">
            <a:avLst/>
          </a:prstGeom>
          <a:noFill/>
          <a:ln w="25400" algn="ctr">
            <a:solidFill>
              <a:schemeClr val="tx1"/>
            </a:solidFill>
            <a:round/>
            <a:headEnd/>
            <a:tailEnd/>
          </a:ln>
        </p:spPr>
      </p:cxnSp>
      <p:cxnSp>
        <p:nvCxnSpPr>
          <p:cNvPr id="1031" name="Straight Connector 15"/>
          <p:cNvCxnSpPr>
            <a:cxnSpLocks noChangeShapeType="1"/>
          </p:cNvCxnSpPr>
          <p:nvPr userDrawn="1"/>
        </p:nvCxnSpPr>
        <p:spPr bwMode="auto">
          <a:xfrm>
            <a:off x="1219200" y="914400"/>
            <a:ext cx="9753600" cy="0"/>
          </a:xfrm>
          <a:prstGeom prst="line">
            <a:avLst/>
          </a:prstGeom>
          <a:noFill/>
          <a:ln w="25400" algn="ctr">
            <a:solidFill>
              <a:srgbClr val="FFC000"/>
            </a:solidFill>
            <a:round/>
            <a:headEnd/>
            <a:tailEnd/>
          </a:ln>
        </p:spPr>
      </p:cxnSp>
      <p:sp>
        <p:nvSpPr>
          <p:cNvPr id="17" name="TextBox 16"/>
          <p:cNvSpPr txBox="1"/>
          <p:nvPr userDrawn="1"/>
        </p:nvSpPr>
        <p:spPr>
          <a:xfrm>
            <a:off x="5435402" y="1"/>
            <a:ext cx="1321196" cy="276999"/>
          </a:xfrm>
          <a:prstGeom prst="rect">
            <a:avLst/>
          </a:prstGeom>
          <a:noFill/>
        </p:spPr>
        <p:txBody>
          <a:bodyPr wrap="none">
            <a:spAutoFit/>
          </a:bodyPr>
          <a:lstStyle/>
          <a:p>
            <a:pPr algn="ctr" eaLnBrk="0" hangingPunct="0">
              <a:defRPr/>
            </a:pPr>
            <a:r>
              <a:rPr lang="en-US" sz="1200" b="1" dirty="0">
                <a:solidFill>
                  <a:srgbClr val="009900"/>
                </a:solidFill>
                <a:latin typeface="+mn-lt"/>
                <a:cs typeface="+mn-cs"/>
              </a:rPr>
              <a:t>UNCLASSIFIED</a:t>
            </a:r>
          </a:p>
        </p:txBody>
      </p:sp>
      <p:sp>
        <p:nvSpPr>
          <p:cNvPr id="18" name="TextBox 17"/>
          <p:cNvSpPr txBox="1"/>
          <p:nvPr userDrawn="1"/>
        </p:nvSpPr>
        <p:spPr>
          <a:xfrm>
            <a:off x="5435402" y="6581776"/>
            <a:ext cx="1321196" cy="276999"/>
          </a:xfrm>
          <a:prstGeom prst="rect">
            <a:avLst/>
          </a:prstGeom>
          <a:noFill/>
        </p:spPr>
        <p:txBody>
          <a:bodyPr wrap="none">
            <a:spAutoFit/>
          </a:bodyPr>
          <a:lstStyle/>
          <a:p>
            <a:pPr algn="ctr" eaLnBrk="0" hangingPunct="0">
              <a:defRPr/>
            </a:pPr>
            <a:r>
              <a:rPr lang="en-US" sz="1200" b="1" dirty="0">
                <a:solidFill>
                  <a:srgbClr val="009900"/>
                </a:solidFill>
                <a:latin typeface="+mn-lt"/>
                <a:cs typeface="+mn-cs"/>
              </a:rPr>
              <a:t>UNCLASSIFIED</a:t>
            </a:r>
          </a:p>
        </p:txBody>
      </p:sp>
      <p:cxnSp>
        <p:nvCxnSpPr>
          <p:cNvPr id="1034" name="Straight Connector 18"/>
          <p:cNvCxnSpPr>
            <a:cxnSpLocks noChangeShapeType="1"/>
          </p:cNvCxnSpPr>
          <p:nvPr userDrawn="1"/>
        </p:nvCxnSpPr>
        <p:spPr bwMode="auto">
          <a:xfrm>
            <a:off x="1219200" y="6553200"/>
            <a:ext cx="10160000" cy="0"/>
          </a:xfrm>
          <a:prstGeom prst="line">
            <a:avLst/>
          </a:prstGeom>
          <a:noFill/>
          <a:ln w="25400" algn="ctr">
            <a:solidFill>
              <a:schemeClr val="tx1"/>
            </a:solidFill>
            <a:round/>
            <a:headEnd/>
            <a:tailEnd/>
          </a:ln>
        </p:spPr>
      </p:cxnSp>
      <p:cxnSp>
        <p:nvCxnSpPr>
          <p:cNvPr id="1035" name="Straight Connector 19"/>
          <p:cNvCxnSpPr>
            <a:cxnSpLocks noChangeShapeType="1"/>
          </p:cNvCxnSpPr>
          <p:nvPr userDrawn="1"/>
        </p:nvCxnSpPr>
        <p:spPr bwMode="auto">
          <a:xfrm>
            <a:off x="1219200" y="6477000"/>
            <a:ext cx="10160000" cy="0"/>
          </a:xfrm>
          <a:prstGeom prst="line">
            <a:avLst/>
          </a:prstGeom>
          <a:noFill/>
          <a:ln w="25400" algn="ctr">
            <a:solidFill>
              <a:srgbClr val="FFC000"/>
            </a:solidFill>
            <a:round/>
            <a:headEnd/>
            <a:tailEnd/>
          </a:ln>
        </p:spPr>
      </p:cxnSp>
      <p:sp>
        <p:nvSpPr>
          <p:cNvPr id="12" name="Footer Placeholder 11"/>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dirty="0"/>
          </a:p>
        </p:txBody>
      </p:sp>
      <p:pic>
        <p:nvPicPr>
          <p:cNvPr id="2" name="Picture 1" descr="Logo&#10;&#10;Description automatically generated">
            <a:extLst>
              <a:ext uri="{FF2B5EF4-FFF2-40B4-BE49-F238E27FC236}">
                <a16:creationId xmlns:a16="http://schemas.microsoft.com/office/drawing/2014/main" id="{DA48FBC4-42AA-8EF6-35C0-73ECB13E7F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06079" y="58143"/>
            <a:ext cx="1016000" cy="762000"/>
          </a:xfrm>
          <a:prstGeom prst="rect">
            <a:avLst/>
          </a:prstGeom>
        </p:spPr>
      </p:pic>
      <p:pic>
        <p:nvPicPr>
          <p:cNvPr id="3" name="Picture 2" descr="TJAGLCS Crest">
            <a:extLst>
              <a:ext uri="{FF2B5EF4-FFF2-40B4-BE49-F238E27FC236}">
                <a16:creationId xmlns:a16="http://schemas.microsoft.com/office/drawing/2014/main" id="{44A9DF8F-D26D-3C64-6557-03ABC0EF83A7}"/>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1736" y="43065"/>
            <a:ext cx="1142731" cy="85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8534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ransition/>
  <p:hf hdr="0" ftr="0" dt="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r" rtl="0" fontAlgn="base">
        <a:spcBef>
          <a:spcPct val="0"/>
        </a:spcBef>
        <a:spcAft>
          <a:spcPct val="0"/>
        </a:spcAft>
        <a:defRPr sz="3200" b="1">
          <a:solidFill>
            <a:schemeClr val="bg1"/>
          </a:solidFill>
          <a:latin typeface="Arial" charset="0"/>
        </a:defRPr>
      </a:lvl6pPr>
      <a:lvl7pPr marL="914400" algn="r" rtl="0" fontAlgn="base">
        <a:spcBef>
          <a:spcPct val="0"/>
        </a:spcBef>
        <a:spcAft>
          <a:spcPct val="0"/>
        </a:spcAft>
        <a:defRPr sz="3200" b="1">
          <a:solidFill>
            <a:schemeClr val="bg1"/>
          </a:solidFill>
          <a:latin typeface="Arial" charset="0"/>
        </a:defRPr>
      </a:lvl7pPr>
      <a:lvl8pPr marL="1371600" algn="r" rtl="0" fontAlgn="base">
        <a:spcBef>
          <a:spcPct val="0"/>
        </a:spcBef>
        <a:spcAft>
          <a:spcPct val="0"/>
        </a:spcAft>
        <a:defRPr sz="3200" b="1">
          <a:solidFill>
            <a:schemeClr val="bg1"/>
          </a:solidFill>
          <a:latin typeface="Arial" charset="0"/>
        </a:defRPr>
      </a:lvl8pPr>
      <a:lvl9pPr marL="1828800" algn="r"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tx1"/>
        </a:buClr>
        <a:buSzPct val="110000"/>
        <a:buFont typeface="Wingdings" pitchFamily="2" charset="2"/>
        <a:buChar char="ü"/>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663300"/>
        </a:buClr>
        <a:buSzPct val="90000"/>
        <a:buFont typeface="Wingdings" pitchFamily="2" charset="2"/>
        <a:buChar char="è"/>
        <a:defRPr sz="2800" b="1">
          <a:solidFill>
            <a:srgbClr val="663300"/>
          </a:solidFill>
          <a:latin typeface="+mn-lt"/>
        </a:defRPr>
      </a:lvl2pPr>
      <a:lvl3pPr marL="1143000" indent="-228600" algn="l" rtl="0" eaLnBrk="0" fontAlgn="base" hangingPunct="0">
        <a:spcBef>
          <a:spcPct val="20000"/>
        </a:spcBef>
        <a:spcAft>
          <a:spcPct val="0"/>
        </a:spcAft>
        <a:buSzPct val="65000"/>
        <a:buFont typeface="Wingdings" pitchFamily="2" charset="2"/>
        <a:buChar char="u"/>
        <a:defRPr sz="2400" b="1">
          <a:solidFill>
            <a:srgbClr val="006600"/>
          </a:solidFill>
          <a:latin typeface="+mn-lt"/>
        </a:defRPr>
      </a:lvl3pPr>
      <a:lvl4pPr marL="1600200" indent="-228600" algn="l" rtl="0" eaLnBrk="0" fontAlgn="base" hangingPunct="0">
        <a:spcBef>
          <a:spcPct val="20000"/>
        </a:spcBef>
        <a:spcAft>
          <a:spcPct val="0"/>
        </a:spcAft>
        <a:buSzPct val="65000"/>
        <a:buFont typeface="Wingdings" pitchFamily="2" charset="2"/>
        <a:buChar char="u"/>
        <a:defRPr sz="2000" b="1">
          <a:solidFill>
            <a:srgbClr val="006600"/>
          </a:solidFill>
          <a:latin typeface="+mn-lt"/>
        </a:defRPr>
      </a:lvl4pPr>
      <a:lvl5pPr marL="2057400" indent="-228600" algn="l" rtl="0" eaLnBrk="0" fontAlgn="base" hangingPunct="0">
        <a:spcBef>
          <a:spcPct val="20000"/>
        </a:spcBef>
        <a:spcAft>
          <a:spcPct val="0"/>
        </a:spcAft>
        <a:buSzPct val="60000"/>
        <a:buFont typeface="Wingdings" pitchFamily="2" charset="2"/>
        <a:buChar char="£"/>
        <a:defRPr sz="2000" b="1">
          <a:solidFill>
            <a:srgbClr val="006600"/>
          </a:solidFill>
          <a:latin typeface="+mn-lt"/>
        </a:defRPr>
      </a:lvl5pPr>
      <a:lvl6pPr marL="2514600" indent="-228600" algn="l" rtl="0" fontAlgn="base">
        <a:spcBef>
          <a:spcPct val="20000"/>
        </a:spcBef>
        <a:spcAft>
          <a:spcPct val="0"/>
        </a:spcAft>
        <a:buSzPct val="60000"/>
        <a:buFont typeface="Wingdings" pitchFamily="2" charset="2"/>
        <a:buChar char="£"/>
        <a:defRPr sz="2000" b="1">
          <a:solidFill>
            <a:srgbClr val="006600"/>
          </a:solidFill>
          <a:latin typeface="+mn-lt"/>
        </a:defRPr>
      </a:lvl6pPr>
      <a:lvl7pPr marL="2971800" indent="-228600" algn="l" rtl="0" fontAlgn="base">
        <a:spcBef>
          <a:spcPct val="20000"/>
        </a:spcBef>
        <a:spcAft>
          <a:spcPct val="0"/>
        </a:spcAft>
        <a:buSzPct val="60000"/>
        <a:buFont typeface="Wingdings" pitchFamily="2" charset="2"/>
        <a:buChar char="£"/>
        <a:defRPr sz="2000" b="1">
          <a:solidFill>
            <a:srgbClr val="006600"/>
          </a:solidFill>
          <a:latin typeface="+mn-lt"/>
        </a:defRPr>
      </a:lvl7pPr>
      <a:lvl8pPr marL="3429000" indent="-228600" algn="l" rtl="0" fontAlgn="base">
        <a:spcBef>
          <a:spcPct val="20000"/>
        </a:spcBef>
        <a:spcAft>
          <a:spcPct val="0"/>
        </a:spcAft>
        <a:buSzPct val="60000"/>
        <a:buFont typeface="Wingdings" pitchFamily="2" charset="2"/>
        <a:buChar char="£"/>
        <a:defRPr sz="2000" b="1">
          <a:solidFill>
            <a:srgbClr val="006600"/>
          </a:solidFill>
          <a:latin typeface="+mn-lt"/>
        </a:defRPr>
      </a:lvl8pPr>
      <a:lvl9pPr marL="3886200" indent="-228600" algn="l" rtl="0" fontAlgn="base">
        <a:spcBef>
          <a:spcPct val="20000"/>
        </a:spcBef>
        <a:spcAft>
          <a:spcPct val="0"/>
        </a:spcAft>
        <a:buSzPct val="60000"/>
        <a:buFont typeface="Wingdings" pitchFamily="2" charset="2"/>
        <a:buChar char="£"/>
        <a:defRPr sz="2000" b="1">
          <a:solidFill>
            <a:srgbClr val="0066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mailto:TJAGLCS-training@army.mil"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199" y="1450969"/>
            <a:ext cx="9144000" cy="430887"/>
          </a:xfrm>
        </p:spPr>
        <p:txBody>
          <a:bodyPr/>
          <a:lstStyle/>
          <a:p>
            <a:r>
              <a:rPr lang="en-US" sz="2800" dirty="0"/>
              <a:t>TJAGLCS Training Package</a:t>
            </a:r>
            <a:endParaRPr lang="en-US" sz="2200" dirty="0"/>
          </a:p>
        </p:txBody>
      </p:sp>
      <p:sp>
        <p:nvSpPr>
          <p:cNvPr id="3" name="Subtitle 2"/>
          <p:cNvSpPr>
            <a:spLocks noGrp="1"/>
          </p:cNvSpPr>
          <p:nvPr>
            <p:ph type="subTitle" idx="1"/>
          </p:nvPr>
        </p:nvSpPr>
        <p:spPr>
          <a:xfrm>
            <a:off x="2249261" y="4517023"/>
            <a:ext cx="7083879" cy="1752600"/>
          </a:xfrm>
        </p:spPr>
        <p:txBody>
          <a:bodyPr/>
          <a:lstStyle/>
          <a:p>
            <a:pPr>
              <a:tabLst>
                <a:tab pos="4572000" algn="l"/>
              </a:tabLst>
            </a:pPr>
            <a:r>
              <a:rPr lang="en-US" dirty="0"/>
              <a:t>Pretrial Restraint</a:t>
            </a:r>
          </a:p>
          <a:p>
            <a:pPr>
              <a:tabLst>
                <a:tab pos="4572000" algn="l"/>
              </a:tabLst>
            </a:pPr>
            <a:r>
              <a:rPr lang="en-US" sz="2200" dirty="0"/>
              <a:t>December 2024</a:t>
            </a:r>
          </a:p>
        </p:txBody>
      </p:sp>
      <p:sp>
        <p:nvSpPr>
          <p:cNvPr id="5" name="AutoShape 2" descr="United States Army Judge Advocate General's Corps - Wikipedia">
            <a:extLst>
              <a:ext uri="{FF2B5EF4-FFF2-40B4-BE49-F238E27FC236}">
                <a16:creationId xmlns:a16="http://schemas.microsoft.com/office/drawing/2014/main" id="{5DFA56DA-FA36-3EF7-1620-4DF81811940D}"/>
              </a:ext>
            </a:extLst>
          </p:cNvPr>
          <p:cNvSpPr>
            <a:spLocks noChangeAspect="1" noChangeArrowheads="1"/>
          </p:cNvSpPr>
          <p:nvPr/>
        </p:nvSpPr>
        <p:spPr bwMode="auto">
          <a:xfrm>
            <a:off x="4114800" y="1464677"/>
            <a:ext cx="3352800" cy="3352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7" name="Picture 6" descr="Logo&#10;&#10;Description automatically generated">
            <a:extLst>
              <a:ext uri="{FF2B5EF4-FFF2-40B4-BE49-F238E27FC236}">
                <a16:creationId xmlns:a16="http://schemas.microsoft.com/office/drawing/2014/main" id="{3C1597C2-5A93-6AB0-7A3F-68F914800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6692" y="0"/>
            <a:ext cx="1145308" cy="1145308"/>
          </a:xfrm>
          <a:prstGeom prst="rect">
            <a:avLst/>
          </a:prstGeom>
        </p:spPr>
      </p:pic>
      <p:pic>
        <p:nvPicPr>
          <p:cNvPr id="4" name="Picture 2" descr="TJAGLCS Crest">
            <a:extLst>
              <a:ext uri="{FF2B5EF4-FFF2-40B4-BE49-F238E27FC236}">
                <a16:creationId xmlns:a16="http://schemas.microsoft.com/office/drawing/2014/main" id="{78F77D0C-2E3E-36F7-6CD8-EE256C27FA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150477"/>
            <a:ext cx="1981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77682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FF00"/>
                </a:solidFill>
                <a:latin typeface="+mn-lt"/>
              </a:rPr>
              <a:t>Pretrial Restraint Requirements</a:t>
            </a:r>
          </a:p>
        </p:txBody>
      </p:sp>
      <p:sp>
        <p:nvSpPr>
          <p:cNvPr id="3" name="Content Placeholder 2"/>
          <p:cNvSpPr>
            <a:spLocks noGrp="1"/>
          </p:cNvSpPr>
          <p:nvPr>
            <p:ph type="body" idx="1"/>
          </p:nvPr>
        </p:nvSpPr>
        <p:spPr>
          <a:xfrm>
            <a:off x="304800" y="998574"/>
            <a:ext cx="5691717" cy="914400"/>
          </a:xfrm>
        </p:spPr>
        <p:txBody>
          <a:bodyPr>
            <a:normAutofit/>
          </a:bodyPr>
          <a:lstStyle/>
          <a:p>
            <a:pPr marL="0" indent="0">
              <a:buNone/>
            </a:pPr>
            <a:r>
              <a:rPr lang="en-US" dirty="0">
                <a:solidFill>
                  <a:srgbClr val="FFFF00"/>
                </a:solidFill>
              </a:rPr>
              <a:t>Legal Standard is PROBABLE CAUSE </a:t>
            </a:r>
          </a:p>
          <a:p>
            <a:pPr marL="0" indent="0">
              <a:buNone/>
            </a:pPr>
            <a:r>
              <a:rPr lang="en-US" dirty="0">
                <a:solidFill>
                  <a:srgbClr val="FFFF00"/>
                </a:solidFill>
              </a:rPr>
              <a:t>R.C.M. 304 (c)</a:t>
            </a:r>
          </a:p>
        </p:txBody>
      </p:sp>
      <p:sp>
        <p:nvSpPr>
          <p:cNvPr id="4" name="Content Placeholder 3"/>
          <p:cNvSpPr>
            <a:spLocks noGrp="1"/>
          </p:cNvSpPr>
          <p:nvPr>
            <p:ph sz="half" idx="2"/>
          </p:nvPr>
        </p:nvSpPr>
        <p:spPr>
          <a:xfrm>
            <a:off x="304801" y="1981201"/>
            <a:ext cx="5562600" cy="3810000"/>
          </a:xfrm>
        </p:spPr>
        <p:txBody>
          <a:bodyPr>
            <a:normAutofit fontScale="85000" lnSpcReduction="20000"/>
          </a:bodyPr>
          <a:lstStyle/>
          <a:p>
            <a:pPr marL="0" indent="0">
              <a:buNone/>
            </a:pPr>
            <a:r>
              <a:rPr lang="en-US" sz="2800" dirty="0"/>
              <a:t>Defined as a </a:t>
            </a:r>
            <a:r>
              <a:rPr lang="en-US" sz="2800" b="1" dirty="0"/>
              <a:t>reasonable belief </a:t>
            </a:r>
            <a:r>
              <a:rPr lang="en-US" sz="2800" dirty="0"/>
              <a:t>that:  </a:t>
            </a:r>
          </a:p>
          <a:p>
            <a:pPr marL="571500" indent="-457200">
              <a:buFont typeface="+mj-lt"/>
              <a:buAutoNum type="arabicPeriod"/>
            </a:pPr>
            <a:r>
              <a:rPr lang="en-US" sz="2800" dirty="0"/>
              <a:t>Offense committed;</a:t>
            </a:r>
          </a:p>
          <a:p>
            <a:pPr marL="571500" indent="-457200">
              <a:buFont typeface="+mj-lt"/>
              <a:buAutoNum type="arabicPeriod"/>
            </a:pPr>
            <a:r>
              <a:rPr lang="en-US" sz="2800" dirty="0"/>
              <a:t>Soldier did it; and</a:t>
            </a:r>
          </a:p>
          <a:p>
            <a:pPr marL="571500" indent="-457200">
              <a:buFont typeface="+mj-lt"/>
              <a:buAutoNum type="arabicPeriod"/>
            </a:pPr>
            <a:r>
              <a:rPr lang="en-US" sz="2800" dirty="0"/>
              <a:t>Restraint required by the circumstances </a:t>
            </a:r>
          </a:p>
          <a:p>
            <a:pPr marL="857250" lvl="1"/>
            <a:r>
              <a:rPr lang="en-US" sz="2800" dirty="0"/>
              <a:t>to ensure presence of accused, or </a:t>
            </a:r>
          </a:p>
          <a:p>
            <a:pPr marL="857250" lvl="1"/>
            <a:r>
              <a:rPr lang="en-US" sz="2800" dirty="0"/>
              <a:t>prevent foreseeable future serious misconduct</a:t>
            </a:r>
          </a:p>
        </p:txBody>
      </p:sp>
      <p:sp>
        <p:nvSpPr>
          <p:cNvPr id="5" name="Text Placeholder 4"/>
          <p:cNvSpPr>
            <a:spLocks noGrp="1"/>
          </p:cNvSpPr>
          <p:nvPr>
            <p:ph type="body" sz="quarter" idx="3"/>
          </p:nvPr>
        </p:nvSpPr>
        <p:spPr>
          <a:xfrm>
            <a:off x="6230483" y="838200"/>
            <a:ext cx="5389033" cy="639762"/>
          </a:xfrm>
        </p:spPr>
        <p:txBody>
          <a:bodyPr>
            <a:normAutofit/>
          </a:bodyPr>
          <a:lstStyle/>
          <a:p>
            <a:r>
              <a:rPr lang="en-US" sz="2800" dirty="0">
                <a:solidFill>
                  <a:srgbClr val="FFFF00"/>
                </a:solidFill>
                <a:latin typeface="Arial "/>
              </a:rPr>
              <a:t>Practice Tips</a:t>
            </a:r>
          </a:p>
        </p:txBody>
      </p:sp>
      <p:sp>
        <p:nvSpPr>
          <p:cNvPr id="6" name="Content Placeholder 5"/>
          <p:cNvSpPr>
            <a:spLocks noGrp="1"/>
          </p:cNvSpPr>
          <p:nvPr>
            <p:ph sz="quarter" idx="4"/>
          </p:nvPr>
        </p:nvSpPr>
        <p:spPr>
          <a:xfrm>
            <a:off x="6193367" y="1630363"/>
            <a:ext cx="5389033" cy="4748360"/>
          </a:xfrm>
        </p:spPr>
        <p:txBody>
          <a:bodyPr>
            <a:normAutofit fontScale="85000" lnSpcReduction="20000"/>
          </a:bodyPr>
          <a:lstStyle/>
          <a:p>
            <a:r>
              <a:rPr lang="en-US" sz="2800" dirty="0"/>
              <a:t>Dates and type of PTR must be noted on Charge Sheet</a:t>
            </a:r>
          </a:p>
          <a:p>
            <a:endParaRPr lang="en-US" sz="2800" dirty="0"/>
          </a:p>
          <a:p>
            <a:r>
              <a:rPr lang="en-US" sz="2800" dirty="0"/>
              <a:t>NOTICE TO ACCUSED:</a:t>
            </a:r>
          </a:p>
          <a:p>
            <a:pPr lvl="1"/>
            <a:r>
              <a:rPr lang="en-US" sz="2400" dirty="0"/>
              <a:t>limits of PTR, and </a:t>
            </a:r>
          </a:p>
          <a:p>
            <a:pPr lvl="1"/>
            <a:r>
              <a:rPr lang="en-US" sz="2400" dirty="0"/>
              <a:t>reasons for PTR</a:t>
            </a:r>
          </a:p>
          <a:p>
            <a:endParaRPr lang="en-US" sz="2800" dirty="0"/>
          </a:p>
          <a:p>
            <a:r>
              <a:rPr lang="en-US" sz="2800" dirty="0"/>
              <a:t>Narrowly tailor restraint to the circumstances.</a:t>
            </a:r>
          </a:p>
          <a:p>
            <a:endParaRPr lang="en-US" sz="2800" dirty="0"/>
          </a:p>
          <a:p>
            <a:r>
              <a:rPr lang="en-US" sz="2800" dirty="0"/>
              <a:t>Provide candid advice to the commander about logistic and legal repercussions of PTR. </a:t>
            </a:r>
          </a:p>
          <a:p>
            <a:pPr marL="0" indent="0">
              <a:buNone/>
            </a:pPr>
            <a:endParaRPr lang="en-US" sz="2800" dirty="0"/>
          </a:p>
        </p:txBody>
      </p:sp>
    </p:spTree>
    <p:extLst>
      <p:ext uri="{BB962C8B-B14F-4D97-AF65-F5344CB8AC3E}">
        <p14:creationId xmlns:p14="http://schemas.microsoft.com/office/powerpoint/2010/main" val="177754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12171987" cy="3810000"/>
          </a:xfrm>
          <a:prstGeom prst="rect">
            <a:avLst/>
          </a:prstGeom>
        </p:spPr>
      </p:pic>
      <p:sp>
        <p:nvSpPr>
          <p:cNvPr id="2" name="Rounded Rectangle 1"/>
          <p:cNvSpPr/>
          <p:nvPr/>
        </p:nvSpPr>
        <p:spPr>
          <a:xfrm>
            <a:off x="5181600" y="2895600"/>
            <a:ext cx="6934200" cy="13716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22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algn="ctr"/>
            <a:r>
              <a:rPr lang="en-US" sz="4800" b="1" dirty="0">
                <a:latin typeface="Arial" panose="020B0604020202020204" pitchFamily="34" charset="0"/>
                <a:cs typeface="Arial" panose="020B0604020202020204" pitchFamily="34" charset="0"/>
              </a:rPr>
              <a:t>Types of Pretrial Restraint (R.C.M. 304)</a:t>
            </a:r>
          </a:p>
        </p:txBody>
      </p:sp>
      <p:sp>
        <p:nvSpPr>
          <p:cNvPr id="12" name="Text Placeholder 11"/>
          <p:cNvSpPr>
            <a:spLocks noGrp="1"/>
          </p:cNvSpPr>
          <p:nvPr>
            <p:ph type="body" idx="1"/>
          </p:nvPr>
        </p:nvSpPr>
        <p:spPr>
          <a:xfrm>
            <a:off x="236981" y="1039090"/>
            <a:ext cx="5386917" cy="550781"/>
          </a:xfrm>
        </p:spPr>
        <p:txBody>
          <a:bodyPr/>
          <a:lstStyle/>
          <a:p>
            <a:r>
              <a:rPr lang="en-US" dirty="0">
                <a:cs typeface="Arial" panose="020B0604020202020204" pitchFamily="34" charset="0"/>
              </a:rPr>
              <a:t>(a)(1)Conditions on Liberty </a:t>
            </a:r>
          </a:p>
        </p:txBody>
      </p:sp>
      <p:sp>
        <p:nvSpPr>
          <p:cNvPr id="14" name="Text Placeholder 13"/>
          <p:cNvSpPr>
            <a:spLocks noGrp="1"/>
          </p:cNvSpPr>
          <p:nvPr>
            <p:ph type="body" sz="quarter" idx="3"/>
          </p:nvPr>
        </p:nvSpPr>
        <p:spPr>
          <a:xfrm>
            <a:off x="6400800" y="1064742"/>
            <a:ext cx="3712631" cy="499475"/>
          </a:xfrm>
          <a:noFill/>
          <a:ln>
            <a:noFill/>
          </a:ln>
        </p:spPr>
        <p:txBody>
          <a:bodyPr/>
          <a:lstStyle/>
          <a:p>
            <a:r>
              <a:rPr lang="en-US" u="sng" dirty="0">
                <a:cs typeface="Arial" panose="020B0604020202020204" pitchFamily="34" charset="0"/>
              </a:rPr>
              <a:t>(a)(3)Arrest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071" y="1794102"/>
            <a:ext cx="3128963" cy="175977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5882" y="2161536"/>
            <a:ext cx="3130634" cy="1042503"/>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071" y="4567609"/>
            <a:ext cx="2994551" cy="1566657"/>
          </a:xfrm>
          <a:prstGeom prst="rect">
            <a:avLst/>
          </a:prstGeom>
        </p:spPr>
      </p:pic>
      <p:sp>
        <p:nvSpPr>
          <p:cNvPr id="4" name="TextBox 3"/>
          <p:cNvSpPr txBox="1"/>
          <p:nvPr/>
        </p:nvSpPr>
        <p:spPr>
          <a:xfrm>
            <a:off x="3648749" y="5058549"/>
            <a:ext cx="1005403" cy="584775"/>
          </a:xfrm>
          <a:prstGeom prst="rect">
            <a:avLst/>
          </a:prstGeom>
          <a:noFill/>
        </p:spPr>
        <p:txBody>
          <a:bodyPr wrap="none" rtlCol="0">
            <a:spAutoFit/>
          </a:bodyPr>
          <a:lstStyle/>
          <a:p>
            <a:r>
              <a:rPr lang="en-US" sz="3200" b="1" dirty="0">
                <a:solidFill>
                  <a:srgbClr val="FFFF00"/>
                </a:solidFill>
                <a:latin typeface="Arial" panose="020B0604020202020204" pitchFamily="34" charset="0"/>
                <a:cs typeface="Arial" panose="020B0604020202020204" pitchFamily="34" charset="0"/>
              </a:rPr>
              <a:t>-ISH</a:t>
            </a:r>
          </a:p>
        </p:txBody>
      </p:sp>
      <p:sp>
        <p:nvSpPr>
          <p:cNvPr id="18" name="Text Placeholder 11"/>
          <p:cNvSpPr txBox="1">
            <a:spLocks/>
          </p:cNvSpPr>
          <p:nvPr/>
        </p:nvSpPr>
        <p:spPr>
          <a:xfrm>
            <a:off x="236981" y="3750956"/>
            <a:ext cx="5257801" cy="488839"/>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rgbClr val="FFFF00"/>
              </a:buClr>
              <a:buFont typeface="Arial" panose="020B0604020202020204" pitchFamily="34" charset="0"/>
              <a:buNone/>
              <a:defRPr sz="2400" b="1" kern="1200">
                <a:solidFill>
                  <a:schemeClr val="tx1"/>
                </a:solidFill>
                <a:effectLst/>
                <a:latin typeface="+mn-lt"/>
                <a:ea typeface="+mn-ea"/>
                <a:cs typeface="+mn-cs"/>
              </a:defRPr>
            </a:lvl1pPr>
            <a:lvl2pPr marL="457200" indent="0" algn="l" defTabSz="914400" rtl="0" eaLnBrk="1" latinLnBrk="0" hangingPunct="1">
              <a:spcBef>
                <a:spcPct val="20000"/>
              </a:spcBef>
              <a:buClr>
                <a:srgbClr val="FFFF00"/>
              </a:buClr>
              <a:buFont typeface="Arial" panose="020B0604020202020204" pitchFamily="34" charset="0"/>
              <a:buNone/>
              <a:defRPr sz="2000" b="1" kern="1200">
                <a:solidFill>
                  <a:schemeClr val="tx1"/>
                </a:solidFill>
                <a:effectLst/>
                <a:latin typeface="+mn-lt"/>
                <a:ea typeface="+mn-ea"/>
                <a:cs typeface="+mn-cs"/>
              </a:defRPr>
            </a:lvl2pPr>
            <a:lvl3pPr marL="914400" indent="0" algn="l" defTabSz="914400" rtl="0" eaLnBrk="1" latinLnBrk="0" hangingPunct="1">
              <a:spcBef>
                <a:spcPct val="20000"/>
              </a:spcBef>
              <a:buClr>
                <a:srgbClr val="FFFF00"/>
              </a:buClr>
              <a:buFont typeface="Arial" panose="020B0604020202020204" pitchFamily="34" charset="0"/>
              <a:buNone/>
              <a:defRPr sz="1800" b="1" kern="1200">
                <a:solidFill>
                  <a:schemeClr val="tx1"/>
                </a:solidFill>
                <a:effectLst/>
                <a:latin typeface="+mn-lt"/>
                <a:ea typeface="+mn-ea"/>
                <a:cs typeface="+mn-cs"/>
              </a:defRPr>
            </a:lvl3pPr>
            <a:lvl4pPr marL="1371600" indent="0" algn="l" defTabSz="914400" rtl="0" eaLnBrk="1" latinLnBrk="0" hangingPunct="1">
              <a:spcBef>
                <a:spcPct val="20000"/>
              </a:spcBef>
              <a:buClr>
                <a:srgbClr val="FFFF00"/>
              </a:buClr>
              <a:buFont typeface="Arial" panose="020B0604020202020204" pitchFamily="34" charset="0"/>
              <a:buNone/>
              <a:defRPr sz="1600" b="1" kern="1200">
                <a:solidFill>
                  <a:schemeClr val="tx1"/>
                </a:solidFill>
                <a:effectLst/>
                <a:latin typeface="+mn-lt"/>
                <a:ea typeface="+mn-ea"/>
                <a:cs typeface="+mn-cs"/>
              </a:defRPr>
            </a:lvl4pPr>
            <a:lvl5pPr marL="1828800" indent="0" algn="l" defTabSz="914400" rtl="0" eaLnBrk="1" latinLnBrk="0" hangingPunct="1">
              <a:spcBef>
                <a:spcPct val="20000"/>
              </a:spcBef>
              <a:buClr>
                <a:srgbClr val="FFFF00"/>
              </a:buClr>
              <a:buFont typeface="Arial" panose="020B0604020202020204" pitchFamily="34" charset="0"/>
              <a:buNone/>
              <a:defRPr sz="1600" b="1" kern="1200">
                <a:solidFill>
                  <a:schemeClr val="tx1"/>
                </a:solidFill>
                <a:effectLst/>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lvl="0">
              <a:spcBef>
                <a:spcPts val="0"/>
              </a:spcBef>
              <a:buClrTx/>
            </a:pPr>
            <a:r>
              <a:rPr lang="en-US" u="sng" dirty="0">
                <a:cs typeface="Arial" panose="020B0604020202020204" pitchFamily="34" charset="0"/>
              </a:rPr>
              <a:t>(a)(2) Restriction in lieu of arrest</a:t>
            </a:r>
          </a:p>
        </p:txBody>
      </p:sp>
      <p:sp>
        <p:nvSpPr>
          <p:cNvPr id="20" name="Text Placeholder 13"/>
          <p:cNvSpPr txBox="1">
            <a:spLocks/>
          </p:cNvSpPr>
          <p:nvPr/>
        </p:nvSpPr>
        <p:spPr>
          <a:xfrm>
            <a:off x="6400800" y="3778149"/>
            <a:ext cx="3712632" cy="434452"/>
          </a:xfrm>
          <a:prstGeom prst="rect">
            <a:avLst/>
          </a:prstGeom>
          <a:noFill/>
          <a:ln>
            <a:noFill/>
          </a:ln>
        </p:spPr>
        <p:txBody>
          <a:bodyPr vert="horz" lIns="91440" tIns="45720" rIns="91440" bIns="45720" rtlCol="0" anchor="b">
            <a:normAutofit lnSpcReduction="10000"/>
          </a:bodyPr>
          <a:lstStyle>
            <a:lvl1pPr marL="0" indent="0" algn="l" defTabSz="914400" rtl="0" eaLnBrk="1" latinLnBrk="0" hangingPunct="1">
              <a:spcBef>
                <a:spcPct val="20000"/>
              </a:spcBef>
              <a:buClr>
                <a:srgbClr val="FFFF00"/>
              </a:buClr>
              <a:buFont typeface="Arial" panose="020B0604020202020204" pitchFamily="34" charset="0"/>
              <a:buNone/>
              <a:defRPr sz="2400" b="1" kern="1200">
                <a:solidFill>
                  <a:schemeClr val="tx1"/>
                </a:solidFill>
                <a:effectLst/>
                <a:latin typeface="+mn-lt"/>
                <a:ea typeface="+mn-ea"/>
                <a:cs typeface="+mn-cs"/>
              </a:defRPr>
            </a:lvl1pPr>
            <a:lvl2pPr marL="457200" indent="0" algn="l" defTabSz="914400" rtl="0" eaLnBrk="1" latinLnBrk="0" hangingPunct="1">
              <a:spcBef>
                <a:spcPct val="20000"/>
              </a:spcBef>
              <a:buClr>
                <a:srgbClr val="FFFF00"/>
              </a:buClr>
              <a:buFont typeface="Arial" panose="020B0604020202020204" pitchFamily="34" charset="0"/>
              <a:buNone/>
              <a:defRPr sz="2000" b="1" kern="1200">
                <a:solidFill>
                  <a:schemeClr val="tx1"/>
                </a:solidFill>
                <a:effectLst/>
                <a:latin typeface="+mn-lt"/>
                <a:ea typeface="+mn-ea"/>
                <a:cs typeface="+mn-cs"/>
              </a:defRPr>
            </a:lvl2pPr>
            <a:lvl3pPr marL="914400" indent="0" algn="l" defTabSz="914400" rtl="0" eaLnBrk="1" latinLnBrk="0" hangingPunct="1">
              <a:spcBef>
                <a:spcPct val="20000"/>
              </a:spcBef>
              <a:buClr>
                <a:srgbClr val="FFFF00"/>
              </a:buClr>
              <a:buFont typeface="Arial" panose="020B0604020202020204" pitchFamily="34" charset="0"/>
              <a:buNone/>
              <a:defRPr sz="1800" b="1" kern="1200">
                <a:solidFill>
                  <a:schemeClr val="tx1"/>
                </a:solidFill>
                <a:effectLst/>
                <a:latin typeface="+mn-lt"/>
                <a:ea typeface="+mn-ea"/>
                <a:cs typeface="+mn-cs"/>
              </a:defRPr>
            </a:lvl3pPr>
            <a:lvl4pPr marL="1371600" indent="0" algn="l" defTabSz="914400" rtl="0" eaLnBrk="1" latinLnBrk="0" hangingPunct="1">
              <a:spcBef>
                <a:spcPct val="20000"/>
              </a:spcBef>
              <a:buClr>
                <a:srgbClr val="FFFF00"/>
              </a:buClr>
              <a:buFont typeface="Arial" panose="020B0604020202020204" pitchFamily="34" charset="0"/>
              <a:buNone/>
              <a:defRPr sz="1600" b="1" kern="1200">
                <a:solidFill>
                  <a:schemeClr val="tx1"/>
                </a:solidFill>
                <a:effectLst/>
                <a:latin typeface="+mn-lt"/>
                <a:ea typeface="+mn-ea"/>
                <a:cs typeface="+mn-cs"/>
              </a:defRPr>
            </a:lvl4pPr>
            <a:lvl5pPr marL="1828800" indent="0" algn="l" defTabSz="914400" rtl="0" eaLnBrk="1" latinLnBrk="0" hangingPunct="1">
              <a:spcBef>
                <a:spcPct val="20000"/>
              </a:spcBef>
              <a:buClr>
                <a:srgbClr val="FFFF00"/>
              </a:buClr>
              <a:buFont typeface="Arial" panose="020B0604020202020204" pitchFamily="34" charset="0"/>
              <a:buNone/>
              <a:defRPr sz="1600" b="1" kern="1200">
                <a:solidFill>
                  <a:schemeClr val="tx1"/>
                </a:solidFill>
                <a:effectLst/>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u="sng" dirty="0">
                <a:cs typeface="Arial" panose="020B0604020202020204" pitchFamily="34" charset="0"/>
              </a:rPr>
              <a:t>(a)(4) Confinement</a:t>
            </a:r>
          </a:p>
        </p:txBody>
      </p:sp>
      <p:cxnSp>
        <p:nvCxnSpPr>
          <p:cNvPr id="24" name="Straight Connector 23"/>
          <p:cNvCxnSpPr/>
          <p:nvPr/>
        </p:nvCxnSpPr>
        <p:spPr>
          <a:xfrm>
            <a:off x="152400" y="3612500"/>
            <a:ext cx="118872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26" name="Content Placeholder 25"/>
          <p:cNvPicPr>
            <a:picLocks noGrp="1" noChangeAspect="1"/>
          </p:cNvPicPr>
          <p:nvPr>
            <p:ph sz="quarter" idx="4"/>
          </p:nvPr>
        </p:nvPicPr>
        <p:blipFill>
          <a:blip r:embed="rId6"/>
          <a:stretch>
            <a:fillRect/>
          </a:stretch>
        </p:blipFill>
        <p:spPr>
          <a:xfrm>
            <a:off x="8534400" y="1246661"/>
            <a:ext cx="3306572" cy="2182337"/>
          </a:xfrm>
          <a:prstGeom prst="rect">
            <a:avLst/>
          </a:prstGeom>
        </p:spPr>
      </p:pic>
      <p:pic>
        <p:nvPicPr>
          <p:cNvPr id="27" name="Picture 26"/>
          <p:cNvPicPr>
            <a:picLocks noChangeAspect="1"/>
          </p:cNvPicPr>
          <p:nvPr/>
        </p:nvPicPr>
        <p:blipFill>
          <a:blip r:embed="rId7"/>
          <a:stretch>
            <a:fillRect/>
          </a:stretch>
        </p:blipFill>
        <p:spPr>
          <a:xfrm>
            <a:off x="8534400" y="4168850"/>
            <a:ext cx="3306572" cy="2364171"/>
          </a:xfrm>
          <a:prstGeom prst="rect">
            <a:avLst/>
          </a:prstGeom>
        </p:spPr>
      </p:pic>
    </p:spTree>
    <p:extLst>
      <p:ext uri="{BB962C8B-B14F-4D97-AF65-F5344CB8AC3E}">
        <p14:creationId xmlns:p14="http://schemas.microsoft.com/office/powerpoint/2010/main" val="2738949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76300" y="76200"/>
            <a:ext cx="10515600" cy="865982"/>
          </a:xfrm>
        </p:spPr>
        <p:txBody>
          <a:bodyPr/>
          <a:lstStyle/>
          <a:p>
            <a:pPr algn="ctr"/>
            <a:r>
              <a:rPr lang="en-US" sz="4800" b="1" dirty="0">
                <a:latin typeface="+mn-lt"/>
              </a:rPr>
              <a:t>What is NOT Pretrial Restraint?</a:t>
            </a:r>
          </a:p>
        </p:txBody>
      </p:sp>
      <p:sp>
        <p:nvSpPr>
          <p:cNvPr id="13" name="Rectangle 12"/>
          <p:cNvSpPr/>
          <p:nvPr/>
        </p:nvSpPr>
        <p:spPr>
          <a:xfrm>
            <a:off x="53519" y="3483128"/>
            <a:ext cx="3107280" cy="1938992"/>
          </a:xfrm>
          <a:prstGeom prst="rect">
            <a:avLst/>
          </a:prstGeom>
        </p:spPr>
        <p:txBody>
          <a:bodyPr wrap="square">
            <a:spAutoFit/>
          </a:bodyPr>
          <a:lstStyle/>
          <a:p>
            <a:r>
              <a:rPr lang="en-US" sz="2400" dirty="0">
                <a:latin typeface="Arial "/>
                <a:ea typeface="Times New Roman" panose="02020603050405020304" pitchFamily="18" charset="0"/>
              </a:rPr>
              <a:t> </a:t>
            </a:r>
            <a:r>
              <a:rPr lang="en-US" sz="2400" b="1" dirty="0">
                <a:solidFill>
                  <a:srgbClr val="FFFF00"/>
                </a:solidFill>
                <a:ea typeface="Times New Roman" panose="02020603050405020304" pitchFamily="18" charset="0"/>
              </a:rPr>
              <a:t>Apprehension (RCM 302):</a:t>
            </a:r>
          </a:p>
          <a:p>
            <a:endParaRPr lang="en-US" sz="2400" b="1" dirty="0">
              <a:solidFill>
                <a:srgbClr val="FFFF00"/>
              </a:solidFill>
            </a:endParaRPr>
          </a:p>
          <a:p>
            <a:r>
              <a:rPr lang="en-US" sz="2400" dirty="0"/>
              <a:t>Taken into custody by LE based-on PC</a:t>
            </a:r>
          </a:p>
        </p:txBody>
      </p:sp>
      <p:sp>
        <p:nvSpPr>
          <p:cNvPr id="16" name="Rectangle 15"/>
          <p:cNvSpPr/>
          <p:nvPr/>
        </p:nvSpPr>
        <p:spPr>
          <a:xfrm>
            <a:off x="3775036" y="3985388"/>
            <a:ext cx="4052444" cy="1938992"/>
          </a:xfrm>
          <a:prstGeom prst="rect">
            <a:avLst/>
          </a:prstGeom>
        </p:spPr>
        <p:txBody>
          <a:bodyPr wrap="square">
            <a:spAutoFit/>
          </a:bodyPr>
          <a:lstStyle/>
          <a:p>
            <a:r>
              <a:rPr lang="en-US" sz="2400" b="1" dirty="0">
                <a:solidFill>
                  <a:srgbClr val="FFFF00"/>
                </a:solidFill>
                <a:ea typeface="Times New Roman" panose="02020603050405020304" pitchFamily="18" charset="0"/>
              </a:rPr>
              <a:t>Soldier Health/Welfare (RCM 304(h)):</a:t>
            </a:r>
          </a:p>
          <a:p>
            <a:endParaRPr lang="en-US" sz="2400" dirty="0"/>
          </a:p>
          <a:p>
            <a:r>
              <a:rPr lang="en-US" sz="2400" dirty="0"/>
              <a:t>Medical or psychological treatment</a:t>
            </a:r>
          </a:p>
        </p:txBody>
      </p:sp>
      <p:sp>
        <p:nvSpPr>
          <p:cNvPr id="18" name="Rectangle 17"/>
          <p:cNvSpPr/>
          <p:nvPr/>
        </p:nvSpPr>
        <p:spPr>
          <a:xfrm>
            <a:off x="8690681" y="5422120"/>
            <a:ext cx="2861426" cy="830997"/>
          </a:xfrm>
          <a:prstGeom prst="rect">
            <a:avLst/>
          </a:prstGeom>
        </p:spPr>
        <p:txBody>
          <a:bodyPr wrap="square">
            <a:spAutoFit/>
          </a:bodyPr>
          <a:lstStyle/>
          <a:p>
            <a:r>
              <a:rPr lang="en-US" sz="2400" b="1" dirty="0">
                <a:solidFill>
                  <a:srgbClr val="FFFF00"/>
                </a:solidFill>
                <a:ea typeface="Times New Roman" panose="02020603050405020304" pitchFamily="18" charset="0"/>
              </a:rPr>
              <a:t>Civilian Arrest &amp; Confinement</a:t>
            </a:r>
          </a:p>
        </p:txBody>
      </p:sp>
      <p:pic>
        <p:nvPicPr>
          <p:cNvPr id="3" name="Picture 2"/>
          <p:cNvPicPr>
            <a:picLocks noChangeAspect="1"/>
          </p:cNvPicPr>
          <p:nvPr/>
        </p:nvPicPr>
        <p:blipFill>
          <a:blip r:embed="rId3"/>
          <a:stretch>
            <a:fillRect/>
          </a:stretch>
        </p:blipFill>
        <p:spPr>
          <a:xfrm>
            <a:off x="3775036" y="1752600"/>
            <a:ext cx="3916527" cy="223024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367" y="1122216"/>
            <a:ext cx="2971800" cy="2230245"/>
          </a:xfrm>
          <a:prstGeom prst="rect">
            <a:avLst/>
          </a:prstGeom>
        </p:spPr>
      </p:pic>
      <p:pic>
        <p:nvPicPr>
          <p:cNvPr id="6" name="Picture 5">
            <a:extLst>
              <a:ext uri="{FF2B5EF4-FFF2-40B4-BE49-F238E27FC236}">
                <a16:creationId xmlns:a16="http://schemas.microsoft.com/office/drawing/2014/main" id="{C3E16A23-95AA-47B2-BF42-8C62873F1F43}"/>
              </a:ext>
            </a:extLst>
          </p:cNvPr>
          <p:cNvPicPr>
            <a:picLocks noChangeAspect="1"/>
          </p:cNvPicPr>
          <p:nvPr/>
        </p:nvPicPr>
        <p:blipFill>
          <a:blip r:embed="rId5"/>
          <a:stretch>
            <a:fillRect/>
          </a:stretch>
        </p:blipFill>
        <p:spPr>
          <a:xfrm>
            <a:off x="8305800" y="2476807"/>
            <a:ext cx="3631189" cy="2868639"/>
          </a:xfrm>
          <a:prstGeom prst="rect">
            <a:avLst/>
          </a:prstGeom>
        </p:spPr>
      </p:pic>
    </p:spTree>
    <p:extLst>
      <p:ext uri="{BB962C8B-B14F-4D97-AF65-F5344CB8AC3E}">
        <p14:creationId xmlns:p14="http://schemas.microsoft.com/office/powerpoint/2010/main" val="153825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4" name="Straight Arrow Connector 23"/>
          <p:cNvCxnSpPr/>
          <p:nvPr/>
        </p:nvCxnSpPr>
        <p:spPr>
          <a:xfrm>
            <a:off x="2407172" y="3934153"/>
            <a:ext cx="9347200"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994560" y="1228357"/>
            <a:ext cx="3168240" cy="913199"/>
          </a:xfrm>
          <a:prstGeom prst="rect">
            <a:avLst/>
          </a:prstGeom>
          <a:solidFill>
            <a:schemeClr val="tx1"/>
          </a:solidFill>
          <a:ln>
            <a:solidFill>
              <a:schemeClr val="bg1"/>
            </a:solidFill>
          </a:ln>
        </p:spPr>
        <p:txBody>
          <a:bodyPr wrap="none" rtlCol="0">
            <a:spAutoFit/>
          </a:bodyPr>
          <a:lstStyle/>
          <a:p>
            <a:r>
              <a:rPr lang="en-US" sz="2667" b="1" dirty="0">
                <a:solidFill>
                  <a:srgbClr val="FF0000"/>
                </a:solidFill>
                <a:latin typeface="Arial" panose="020B0604020202020204" pitchFamily="34" charset="0"/>
                <a:cs typeface="Arial" panose="020B0604020202020204" pitchFamily="34" charset="0"/>
              </a:rPr>
              <a:t>Triggers RCM 707 </a:t>
            </a:r>
          </a:p>
          <a:p>
            <a:r>
              <a:rPr lang="en-US" sz="2667" b="1" dirty="0">
                <a:solidFill>
                  <a:srgbClr val="FF0000"/>
                </a:solidFill>
                <a:latin typeface="Arial" panose="020B0604020202020204" pitchFamily="34" charset="0"/>
                <a:cs typeface="Arial" panose="020B0604020202020204" pitchFamily="34" charset="0"/>
              </a:rPr>
              <a:t>Speedy Trial</a:t>
            </a:r>
          </a:p>
        </p:txBody>
      </p:sp>
      <p:cxnSp>
        <p:nvCxnSpPr>
          <p:cNvPr id="23" name="Straight Connector 22"/>
          <p:cNvCxnSpPr/>
          <p:nvPr/>
        </p:nvCxnSpPr>
        <p:spPr>
          <a:xfrm>
            <a:off x="1066801" y="3934153"/>
            <a:ext cx="10591800" cy="999"/>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27" name="Lightning Bolt 26"/>
          <p:cNvSpPr/>
          <p:nvPr/>
        </p:nvSpPr>
        <p:spPr>
          <a:xfrm>
            <a:off x="203994" y="2905453"/>
            <a:ext cx="785813" cy="1028700"/>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Brace 27"/>
          <p:cNvSpPr/>
          <p:nvPr/>
        </p:nvSpPr>
        <p:spPr>
          <a:xfrm rot="5400000">
            <a:off x="2196705" y="2913301"/>
            <a:ext cx="407192" cy="2667000"/>
          </a:xfrm>
          <a:prstGeom prst="rightBrace">
            <a:avLst>
              <a:gd name="adj1" fmla="val 18204"/>
              <a:gd name="adj2" fmla="val 50000"/>
            </a:avLst>
          </a:prstGeom>
          <a:noFill/>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ight Brace 28"/>
          <p:cNvSpPr/>
          <p:nvPr/>
        </p:nvSpPr>
        <p:spPr>
          <a:xfrm rot="5400000">
            <a:off x="7733111" y="2939495"/>
            <a:ext cx="407192" cy="2614614"/>
          </a:xfrm>
          <a:prstGeom prst="rightBrace">
            <a:avLst/>
          </a:prstGeom>
          <a:noFill/>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ight Brace 29"/>
          <p:cNvSpPr/>
          <p:nvPr/>
        </p:nvSpPr>
        <p:spPr>
          <a:xfrm rot="5400000">
            <a:off x="10247711" y="3026163"/>
            <a:ext cx="407192" cy="2414585"/>
          </a:xfrm>
          <a:prstGeom prst="rightBrace">
            <a:avLst/>
          </a:prstGeom>
          <a:noFill/>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e 30"/>
          <p:cNvSpPr/>
          <p:nvPr/>
        </p:nvSpPr>
        <p:spPr>
          <a:xfrm rot="5400000">
            <a:off x="4945909" y="2826754"/>
            <a:ext cx="471383" cy="2895600"/>
          </a:xfrm>
          <a:prstGeom prst="rightBrace">
            <a:avLst>
              <a:gd name="adj1" fmla="val 18204"/>
              <a:gd name="adj2" fmla="val 50000"/>
            </a:avLst>
          </a:prstGeom>
          <a:noFill/>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39058" y="2404634"/>
            <a:ext cx="1271587" cy="461665"/>
          </a:xfrm>
          <a:prstGeom prst="rect">
            <a:avLst/>
          </a:prstGeom>
          <a:noFill/>
        </p:spPr>
        <p:txBody>
          <a:bodyPr wrap="square" rtlCol="0">
            <a:spAutoFit/>
          </a:bodyPr>
          <a:lstStyle/>
          <a:p>
            <a:r>
              <a:rPr lang="en-US" sz="2400" baseline="0" dirty="0">
                <a:solidFill>
                  <a:srgbClr val="FFFF00"/>
                </a:solidFill>
              </a:rPr>
              <a:t>Incident</a:t>
            </a:r>
          </a:p>
        </p:txBody>
      </p:sp>
      <p:sp>
        <p:nvSpPr>
          <p:cNvPr id="33" name="TextBox 32"/>
          <p:cNvSpPr txBox="1"/>
          <p:nvPr/>
        </p:nvSpPr>
        <p:spPr>
          <a:xfrm>
            <a:off x="1340912" y="4450397"/>
            <a:ext cx="2279064" cy="1200329"/>
          </a:xfrm>
          <a:prstGeom prst="rect">
            <a:avLst/>
          </a:prstGeom>
          <a:noFill/>
        </p:spPr>
        <p:txBody>
          <a:bodyPr wrap="square" rtlCol="0">
            <a:spAutoFit/>
          </a:bodyPr>
          <a:lstStyle/>
          <a:p>
            <a:pPr algn="ctr"/>
            <a:r>
              <a:rPr lang="en-US" sz="2400" dirty="0">
                <a:solidFill>
                  <a:srgbClr val="FFFF00"/>
                </a:solidFill>
              </a:rPr>
              <a:t>(a)(1) </a:t>
            </a:r>
          </a:p>
          <a:p>
            <a:pPr algn="ctr"/>
            <a:r>
              <a:rPr lang="en-US" sz="2400" b="1" dirty="0">
                <a:solidFill>
                  <a:srgbClr val="FFFF00"/>
                </a:solidFill>
              </a:rPr>
              <a:t>Conditions on Liberty</a:t>
            </a:r>
            <a:endParaRPr lang="en-US" sz="2400" b="1" baseline="0" dirty="0">
              <a:solidFill>
                <a:srgbClr val="FFFF00"/>
              </a:solidFill>
            </a:endParaRPr>
          </a:p>
        </p:txBody>
      </p:sp>
      <p:sp>
        <p:nvSpPr>
          <p:cNvPr id="35" name="TextBox 34"/>
          <p:cNvSpPr txBox="1"/>
          <p:nvPr/>
        </p:nvSpPr>
        <p:spPr>
          <a:xfrm>
            <a:off x="3582710" y="4472088"/>
            <a:ext cx="3197778" cy="1200329"/>
          </a:xfrm>
          <a:prstGeom prst="rect">
            <a:avLst/>
          </a:prstGeom>
          <a:noFill/>
        </p:spPr>
        <p:txBody>
          <a:bodyPr wrap="square" rtlCol="0">
            <a:spAutoFit/>
          </a:bodyPr>
          <a:lstStyle/>
          <a:p>
            <a:pPr algn="ctr"/>
            <a:r>
              <a:rPr lang="en-US" sz="2400" dirty="0">
                <a:solidFill>
                  <a:srgbClr val="FFFF00"/>
                </a:solidFill>
              </a:rPr>
              <a:t>(a)(2) </a:t>
            </a:r>
          </a:p>
          <a:p>
            <a:pPr algn="ctr"/>
            <a:r>
              <a:rPr lang="en-US" sz="2400" b="1" dirty="0">
                <a:solidFill>
                  <a:srgbClr val="FFFF00"/>
                </a:solidFill>
              </a:rPr>
              <a:t>Restriction in Lieu of Arrest</a:t>
            </a:r>
            <a:endParaRPr lang="en-US" sz="2400" b="1" baseline="0" dirty="0">
              <a:solidFill>
                <a:srgbClr val="FFFF00"/>
              </a:solidFill>
            </a:endParaRPr>
          </a:p>
        </p:txBody>
      </p:sp>
      <p:sp>
        <p:nvSpPr>
          <p:cNvPr id="37" name="TextBox 36"/>
          <p:cNvSpPr txBox="1"/>
          <p:nvPr/>
        </p:nvSpPr>
        <p:spPr>
          <a:xfrm>
            <a:off x="7006482" y="4434498"/>
            <a:ext cx="1860449" cy="830997"/>
          </a:xfrm>
          <a:prstGeom prst="rect">
            <a:avLst/>
          </a:prstGeom>
          <a:noFill/>
        </p:spPr>
        <p:txBody>
          <a:bodyPr wrap="square" rtlCol="0">
            <a:spAutoFit/>
          </a:bodyPr>
          <a:lstStyle/>
          <a:p>
            <a:pPr algn="ctr"/>
            <a:r>
              <a:rPr lang="en-US" sz="2400" dirty="0">
                <a:solidFill>
                  <a:srgbClr val="FFFF00"/>
                </a:solidFill>
              </a:rPr>
              <a:t> (a)(3) </a:t>
            </a:r>
          </a:p>
          <a:p>
            <a:pPr algn="ctr"/>
            <a:r>
              <a:rPr lang="en-US" sz="2400" b="1" dirty="0">
                <a:solidFill>
                  <a:srgbClr val="FFFF00"/>
                </a:solidFill>
              </a:rPr>
              <a:t>Arrest</a:t>
            </a:r>
            <a:endParaRPr lang="en-US" sz="2400" b="1" baseline="0" dirty="0">
              <a:solidFill>
                <a:srgbClr val="FFFF00"/>
              </a:solidFill>
            </a:endParaRPr>
          </a:p>
        </p:txBody>
      </p:sp>
      <p:sp>
        <p:nvSpPr>
          <p:cNvPr id="39" name="TextBox 38"/>
          <p:cNvSpPr txBox="1"/>
          <p:nvPr/>
        </p:nvSpPr>
        <p:spPr>
          <a:xfrm>
            <a:off x="9312300" y="4451072"/>
            <a:ext cx="2279064" cy="830997"/>
          </a:xfrm>
          <a:prstGeom prst="rect">
            <a:avLst/>
          </a:prstGeom>
          <a:noFill/>
        </p:spPr>
        <p:txBody>
          <a:bodyPr wrap="square" rtlCol="0">
            <a:spAutoFit/>
          </a:bodyPr>
          <a:lstStyle/>
          <a:p>
            <a:pPr algn="ctr"/>
            <a:r>
              <a:rPr lang="en-US" sz="2400" dirty="0">
                <a:solidFill>
                  <a:srgbClr val="FFFF00"/>
                </a:solidFill>
              </a:rPr>
              <a:t>(a)(4) </a:t>
            </a:r>
            <a:r>
              <a:rPr lang="en-US" sz="2400" b="1" dirty="0">
                <a:solidFill>
                  <a:srgbClr val="FFFF00"/>
                </a:solidFill>
              </a:rPr>
              <a:t>Confinement</a:t>
            </a:r>
            <a:endParaRPr lang="en-US" sz="2400" b="1" baseline="0" dirty="0">
              <a:solidFill>
                <a:srgbClr val="FFFF00"/>
              </a:solidFill>
            </a:endParaRPr>
          </a:p>
        </p:txBody>
      </p:sp>
      <p:sp>
        <p:nvSpPr>
          <p:cNvPr id="45" name="Right Arrow 44"/>
          <p:cNvSpPr/>
          <p:nvPr/>
        </p:nvSpPr>
        <p:spPr>
          <a:xfrm>
            <a:off x="1066800" y="5599150"/>
            <a:ext cx="10687572" cy="985123"/>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TextBox 45"/>
          <p:cNvSpPr txBox="1"/>
          <p:nvPr/>
        </p:nvSpPr>
        <p:spPr>
          <a:xfrm>
            <a:off x="1752600" y="5879363"/>
            <a:ext cx="9677400" cy="400110"/>
          </a:xfrm>
          <a:prstGeom prst="rect">
            <a:avLst/>
          </a:prstGeom>
          <a:noFill/>
        </p:spPr>
        <p:txBody>
          <a:bodyPr wrap="square" rtlCol="0">
            <a:spAutoFit/>
          </a:bodyPr>
          <a:lstStyle/>
          <a:p>
            <a:r>
              <a:rPr lang="en-US" sz="2000" b="1" dirty="0">
                <a:solidFill>
                  <a:schemeClr val="bg1"/>
                </a:solidFill>
              </a:rPr>
              <a:t>Least Severe                                       More Severe                                      Most Severe </a:t>
            </a:r>
            <a:endParaRPr lang="en-US" sz="2000" b="1" baseline="0" dirty="0">
              <a:solidFill>
                <a:schemeClr val="bg1"/>
              </a:solidFill>
            </a:endParaRPr>
          </a:p>
        </p:txBody>
      </p:sp>
      <p:sp>
        <p:nvSpPr>
          <p:cNvPr id="58" name="Rectangle 2"/>
          <p:cNvSpPr>
            <a:spLocks noGrp="1" noChangeArrowheads="1"/>
          </p:cNvSpPr>
          <p:nvPr>
            <p:ph type="title"/>
          </p:nvPr>
        </p:nvSpPr>
        <p:spPr>
          <a:xfrm>
            <a:off x="609600" y="76200"/>
            <a:ext cx="10972800" cy="762000"/>
          </a:xfrm>
        </p:spPr>
        <p:txBody>
          <a:bodyPr>
            <a:normAutofit fontScale="90000"/>
          </a:bodyPr>
          <a:lstStyle/>
          <a:p>
            <a:pPr algn="ctr"/>
            <a:r>
              <a:rPr lang="en-US" sz="4800" b="1" dirty="0">
                <a:latin typeface="+mn-lt"/>
                <a:cs typeface="Arial" panose="020B0604020202020204" pitchFamily="34" charset="0"/>
              </a:rPr>
              <a:t>Degrees of Pretrial Restraint, R.C.M. 304</a:t>
            </a:r>
          </a:p>
        </p:txBody>
      </p:sp>
      <p:sp>
        <p:nvSpPr>
          <p:cNvPr id="21" name="TextBox 20">
            <a:extLst>
              <a:ext uri="{FF2B5EF4-FFF2-40B4-BE49-F238E27FC236}">
                <a16:creationId xmlns:a16="http://schemas.microsoft.com/office/drawing/2014/main" id="{982BDEF2-B773-40F6-BCCD-3240F9C0B4C1}"/>
              </a:ext>
            </a:extLst>
          </p:cNvPr>
          <p:cNvSpPr txBox="1"/>
          <p:nvPr/>
        </p:nvSpPr>
        <p:spPr>
          <a:xfrm>
            <a:off x="7355690" y="1228356"/>
            <a:ext cx="3693310" cy="913199"/>
          </a:xfrm>
          <a:prstGeom prst="rect">
            <a:avLst/>
          </a:prstGeom>
          <a:solidFill>
            <a:schemeClr val="tx1"/>
          </a:solidFill>
          <a:ln>
            <a:solidFill>
              <a:schemeClr val="bg1"/>
            </a:solidFill>
          </a:ln>
        </p:spPr>
        <p:txBody>
          <a:bodyPr wrap="square" rtlCol="0">
            <a:spAutoFit/>
          </a:bodyPr>
          <a:lstStyle/>
          <a:p>
            <a:r>
              <a:rPr lang="en-US" sz="2667" b="1" dirty="0">
                <a:solidFill>
                  <a:srgbClr val="FF0000"/>
                </a:solidFill>
                <a:latin typeface="Arial" panose="020B0604020202020204" pitchFamily="34" charset="0"/>
                <a:cs typeface="Arial" panose="020B0604020202020204" pitchFamily="34" charset="0"/>
              </a:rPr>
              <a:t>Triggers Article 10 &amp;</a:t>
            </a:r>
          </a:p>
          <a:p>
            <a:r>
              <a:rPr lang="en-US" sz="2667" b="1" dirty="0">
                <a:solidFill>
                  <a:srgbClr val="FF0000"/>
                </a:solidFill>
                <a:latin typeface="Arial" panose="020B0604020202020204" pitchFamily="34" charset="0"/>
                <a:cs typeface="Arial" panose="020B0604020202020204" pitchFamily="34" charset="0"/>
              </a:rPr>
              <a:t>RCM 707</a:t>
            </a:r>
          </a:p>
        </p:txBody>
      </p:sp>
      <p:sp>
        <p:nvSpPr>
          <p:cNvPr id="22" name="Down Arrow 55">
            <a:extLst>
              <a:ext uri="{FF2B5EF4-FFF2-40B4-BE49-F238E27FC236}">
                <a16:creationId xmlns:a16="http://schemas.microsoft.com/office/drawing/2014/main" id="{DA828586-492F-4BF4-BA34-6189E9072E31}"/>
              </a:ext>
            </a:extLst>
          </p:cNvPr>
          <p:cNvSpPr/>
          <p:nvPr/>
        </p:nvSpPr>
        <p:spPr>
          <a:xfrm>
            <a:off x="4836040" y="2270155"/>
            <a:ext cx="691117" cy="1555944"/>
          </a:xfrm>
          <a:prstGeom prst="downArrow">
            <a:avLst/>
          </a:prstGeom>
          <a:gradFill>
            <a:gsLst>
              <a:gs pos="0">
                <a:srgbClr val="FF0000"/>
              </a:gs>
              <a:gs pos="74000">
                <a:srgbClr val="FFC000"/>
              </a:gs>
              <a:gs pos="83000">
                <a:srgbClr val="C00000"/>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55">
            <a:extLst>
              <a:ext uri="{FF2B5EF4-FFF2-40B4-BE49-F238E27FC236}">
                <a16:creationId xmlns:a16="http://schemas.microsoft.com/office/drawing/2014/main" id="{3CC6FF19-7E9C-4950-BFCB-FB15B28D7FBE}"/>
              </a:ext>
            </a:extLst>
          </p:cNvPr>
          <p:cNvSpPr/>
          <p:nvPr/>
        </p:nvSpPr>
        <p:spPr>
          <a:xfrm>
            <a:off x="7591147" y="2249609"/>
            <a:ext cx="691117" cy="1576490"/>
          </a:xfrm>
          <a:prstGeom prst="downArrow">
            <a:avLst/>
          </a:prstGeom>
          <a:gradFill>
            <a:gsLst>
              <a:gs pos="0">
                <a:srgbClr val="FF0000"/>
              </a:gs>
              <a:gs pos="74000">
                <a:srgbClr val="FFC000"/>
              </a:gs>
              <a:gs pos="83000">
                <a:srgbClr val="C00000"/>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55">
            <a:extLst>
              <a:ext uri="{FF2B5EF4-FFF2-40B4-BE49-F238E27FC236}">
                <a16:creationId xmlns:a16="http://schemas.microsoft.com/office/drawing/2014/main" id="{4E2ADFAE-F026-41F7-9F2F-32881B552A0E}"/>
              </a:ext>
            </a:extLst>
          </p:cNvPr>
          <p:cNvSpPr/>
          <p:nvPr/>
        </p:nvSpPr>
        <p:spPr>
          <a:xfrm>
            <a:off x="10105748" y="2270155"/>
            <a:ext cx="691117" cy="1555943"/>
          </a:xfrm>
          <a:prstGeom prst="downArrow">
            <a:avLst/>
          </a:prstGeom>
          <a:gradFill>
            <a:gsLst>
              <a:gs pos="0">
                <a:srgbClr val="FF0000"/>
              </a:gs>
              <a:gs pos="74000">
                <a:srgbClr val="FFC000"/>
              </a:gs>
              <a:gs pos="83000">
                <a:srgbClr val="C00000"/>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D76CC01-0BEA-C925-B88D-DE23F52C0FBC}"/>
              </a:ext>
            </a:extLst>
          </p:cNvPr>
          <p:cNvSpPr txBox="1"/>
          <p:nvPr/>
        </p:nvSpPr>
        <p:spPr>
          <a:xfrm>
            <a:off x="989807" y="1228356"/>
            <a:ext cx="2842830" cy="913199"/>
          </a:xfrm>
          <a:prstGeom prst="rect">
            <a:avLst/>
          </a:prstGeom>
          <a:solidFill>
            <a:srgbClr val="00B050"/>
          </a:solidFill>
          <a:ln>
            <a:solidFill>
              <a:schemeClr val="bg1"/>
            </a:solidFill>
          </a:ln>
        </p:spPr>
        <p:txBody>
          <a:bodyPr wrap="none" rtlCol="0">
            <a:spAutoFit/>
          </a:bodyPr>
          <a:lstStyle/>
          <a:p>
            <a:r>
              <a:rPr lang="en-US" sz="2667" b="1" dirty="0">
                <a:solidFill>
                  <a:srgbClr val="FFFF00"/>
                </a:solidFill>
                <a:latin typeface="Arial" panose="020B0604020202020204" pitchFamily="34" charset="0"/>
                <a:cs typeface="Arial" panose="020B0604020202020204" pitchFamily="34" charset="0"/>
              </a:rPr>
              <a:t>No Speedy Trial </a:t>
            </a:r>
          </a:p>
          <a:p>
            <a:r>
              <a:rPr lang="en-US" sz="2667" b="1" dirty="0">
                <a:solidFill>
                  <a:srgbClr val="FFFF00"/>
                </a:solidFill>
                <a:latin typeface="Arial" panose="020B0604020202020204" pitchFamily="34" charset="0"/>
                <a:cs typeface="Arial" panose="020B0604020202020204" pitchFamily="34" charset="0"/>
              </a:rPr>
              <a:t>Implications</a:t>
            </a:r>
          </a:p>
        </p:txBody>
      </p:sp>
      <p:sp>
        <p:nvSpPr>
          <p:cNvPr id="3" name="Down Arrow 55">
            <a:extLst>
              <a:ext uri="{FF2B5EF4-FFF2-40B4-BE49-F238E27FC236}">
                <a16:creationId xmlns:a16="http://schemas.microsoft.com/office/drawing/2014/main" id="{8FB69C75-ED9D-5C3A-B7B6-DBF3060AB8EB}"/>
              </a:ext>
            </a:extLst>
          </p:cNvPr>
          <p:cNvSpPr/>
          <p:nvPr/>
        </p:nvSpPr>
        <p:spPr>
          <a:xfrm>
            <a:off x="2052083" y="2254309"/>
            <a:ext cx="691117" cy="1555944"/>
          </a:xfrm>
          <a:prstGeom prst="downArrow">
            <a:avLst/>
          </a:prstGeom>
          <a:gradFill>
            <a:gsLst>
              <a:gs pos="0">
                <a:srgbClr val="00B050"/>
              </a:gs>
              <a:gs pos="74000">
                <a:srgbClr val="FFC000"/>
              </a:gs>
              <a:gs pos="83000">
                <a:srgbClr val="FFFF00"/>
              </a:gs>
              <a:gs pos="100000">
                <a:schemeClr val="bg1"/>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24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P spid="46" grpId="0"/>
      <p:bldP spid="21" grpId="0" animBg="1"/>
      <p:bldP spid="22" grpId="0" animBg="1"/>
      <p:bldP spid="25" grpId="0" animBg="1"/>
      <p:bldP spid="26" grpId="0" animBg="1"/>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cs typeface="Arial" panose="020B0604020202020204" pitchFamily="34" charset="0"/>
              </a:rPr>
              <a:t>Conditions on Liberty R.C.M. 304(a)(1)</a:t>
            </a:r>
          </a:p>
        </p:txBody>
      </p:sp>
      <p:sp>
        <p:nvSpPr>
          <p:cNvPr id="3" name="Content Placeholder 2"/>
          <p:cNvSpPr>
            <a:spLocks noGrp="1"/>
          </p:cNvSpPr>
          <p:nvPr>
            <p:ph sz="half" idx="1"/>
          </p:nvPr>
        </p:nvSpPr>
        <p:spPr/>
        <p:txBody>
          <a:bodyPr>
            <a:normAutofit/>
          </a:bodyPr>
          <a:lstStyle/>
          <a:p>
            <a:r>
              <a:rPr lang="en-US" sz="3200" dirty="0">
                <a:solidFill>
                  <a:srgbClr val="FFFF00"/>
                </a:solidFill>
                <a:cs typeface="Arial" panose="020B0604020202020204" pitchFamily="34" charset="0"/>
              </a:rPr>
              <a:t>Written or oral order directing Soldier to do/not do something:</a:t>
            </a:r>
          </a:p>
          <a:p>
            <a:pPr lvl="1"/>
            <a:r>
              <a:rPr lang="en-US" sz="2800" dirty="0">
                <a:cs typeface="Arial" panose="020B0604020202020204" pitchFamily="34" charset="0"/>
              </a:rPr>
              <a:t>Report periodically to staff duty/CQ; </a:t>
            </a:r>
          </a:p>
          <a:p>
            <a:pPr lvl="1"/>
            <a:r>
              <a:rPr lang="en-US" sz="2800" dirty="0">
                <a:cs typeface="Arial" panose="020B0604020202020204" pitchFamily="34" charset="0"/>
              </a:rPr>
              <a:t>don’t go to certain places; </a:t>
            </a:r>
          </a:p>
          <a:p>
            <a:pPr lvl="1"/>
            <a:r>
              <a:rPr lang="en-US" sz="2800" dirty="0">
                <a:cs typeface="Arial" panose="020B0604020202020204" pitchFamily="34" charset="0"/>
              </a:rPr>
              <a:t>don’t contact victims/witnesses, etc.</a:t>
            </a:r>
          </a:p>
          <a:p>
            <a:r>
              <a:rPr lang="en-US" sz="3200" dirty="0">
                <a:cs typeface="Arial" panose="020B0604020202020204" pitchFamily="34" charset="0"/>
              </a:rPr>
              <a:t>Cannot interfere with pretrial prep!</a:t>
            </a:r>
          </a:p>
        </p:txBody>
      </p:sp>
      <p:pic>
        <p:nvPicPr>
          <p:cNvPr id="4" name="Picture 3"/>
          <p:cNvPicPr>
            <a:picLocks noChangeAspect="1"/>
          </p:cNvPicPr>
          <p:nvPr/>
        </p:nvPicPr>
        <p:blipFill>
          <a:blip r:embed="rId2"/>
          <a:stretch>
            <a:fillRect/>
          </a:stretch>
        </p:blipFill>
        <p:spPr>
          <a:xfrm>
            <a:off x="6324600" y="1143000"/>
            <a:ext cx="5327379" cy="2525056"/>
          </a:xfrm>
          <a:prstGeom prst="rect">
            <a:avLst/>
          </a:prstGeom>
        </p:spPr>
      </p:pic>
      <p:sp>
        <p:nvSpPr>
          <p:cNvPr id="7" name="Content Placeholder 6"/>
          <p:cNvSpPr>
            <a:spLocks noGrp="1"/>
          </p:cNvSpPr>
          <p:nvPr>
            <p:ph sz="half" idx="2"/>
          </p:nvPr>
        </p:nvSpPr>
        <p:spPr>
          <a:xfrm>
            <a:off x="6350000" y="3786628"/>
            <a:ext cx="5384800" cy="1594283"/>
          </a:xfrm>
          <a:prstGeom prst="rect">
            <a:avLst/>
          </a:prstGeom>
        </p:spPr>
        <p:txBody>
          <a:bodyPr wrap="square">
            <a:spAutoFit/>
          </a:bodyPr>
          <a:lstStyle/>
          <a:p>
            <a:pPr marL="0" indent="0">
              <a:buNone/>
            </a:pPr>
            <a:r>
              <a:rPr lang="en-US" sz="3200" b="1" dirty="0">
                <a:solidFill>
                  <a:srgbClr val="FFFF00"/>
                </a:solidFill>
                <a:cs typeface="Arial" panose="020B0604020202020204" pitchFamily="34" charset="0"/>
              </a:rPr>
              <a:t>Practice Tip: Keep them reasonable!</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385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cs typeface="Arial" panose="020B0604020202020204" pitchFamily="34" charset="0"/>
              </a:rPr>
              <a:t>Conditions on Liberty R.C.M. 304(a)(1)</a:t>
            </a:r>
          </a:p>
        </p:txBody>
      </p:sp>
      <p:sp>
        <p:nvSpPr>
          <p:cNvPr id="5" name="Content Placeholder 4"/>
          <p:cNvSpPr>
            <a:spLocks noGrp="1"/>
          </p:cNvSpPr>
          <p:nvPr>
            <p:ph sz="half" idx="1"/>
          </p:nvPr>
        </p:nvSpPr>
        <p:spPr>
          <a:xfrm>
            <a:off x="609600" y="990601"/>
            <a:ext cx="11277600" cy="3505199"/>
          </a:xfrm>
        </p:spPr>
        <p:txBody>
          <a:bodyPr>
            <a:normAutofit fontScale="62500" lnSpcReduction="20000"/>
          </a:bodyPr>
          <a:lstStyle/>
          <a:p>
            <a:pPr marL="0" indent="0">
              <a:buNone/>
            </a:pPr>
            <a:r>
              <a:rPr lang="en-US" sz="4000" dirty="0">
                <a:cs typeface="Arial" panose="020B0604020202020204" pitchFamily="34" charset="0"/>
              </a:rPr>
              <a:t>Soldier is pending trial for alleged drunkenness and assault in violation of Articles 134 and 128.</a:t>
            </a:r>
          </a:p>
          <a:p>
            <a:pPr marL="0" indent="0">
              <a:buNone/>
            </a:pPr>
            <a:endParaRPr lang="en-US" sz="4000" dirty="0">
              <a:cs typeface="Arial" panose="020B0604020202020204" pitchFamily="34" charset="0"/>
            </a:endParaRPr>
          </a:p>
          <a:p>
            <a:pPr marL="0" indent="0">
              <a:buNone/>
            </a:pPr>
            <a:r>
              <a:rPr lang="en-US" sz="4000" dirty="0">
                <a:cs typeface="Arial" panose="020B0604020202020204" pitchFamily="34" charset="0"/>
              </a:rPr>
              <a:t>“You are hereby prohibited from </a:t>
            </a:r>
            <a:r>
              <a:rPr lang="en-US" sz="4000" dirty="0">
                <a:solidFill>
                  <a:srgbClr val="FFFF00"/>
                </a:solidFill>
                <a:cs typeface="Arial" panose="020B0604020202020204" pitchFamily="34" charset="0"/>
              </a:rPr>
              <a:t>drinking alcohol </a:t>
            </a:r>
            <a:r>
              <a:rPr lang="en-US" sz="4000" dirty="0">
                <a:cs typeface="Arial" panose="020B0604020202020204" pitchFamily="34" charset="0"/>
              </a:rPr>
              <a:t>or attending any bars, clubs or establishments that primarily sell alcohol. Any violation will be punished under the UCMJ.”</a:t>
            </a:r>
          </a:p>
          <a:p>
            <a:pPr marL="0" indent="0">
              <a:buNone/>
            </a:pPr>
            <a:endParaRPr lang="en-US" sz="4000" dirty="0">
              <a:cs typeface="Arial" panose="020B0604020202020204" pitchFamily="34" charset="0"/>
            </a:endParaRPr>
          </a:p>
          <a:p>
            <a:pPr marL="0" indent="0">
              <a:buNone/>
            </a:pPr>
            <a:r>
              <a:rPr lang="en-US" sz="4000" b="1" dirty="0">
                <a:solidFill>
                  <a:srgbClr val="FFFF00"/>
                </a:solidFill>
                <a:cs typeface="Arial" panose="020B0604020202020204" pitchFamily="34" charset="0"/>
              </a:rPr>
              <a:t>Any issues? </a:t>
            </a:r>
            <a:r>
              <a:rPr lang="en-US" sz="4000" dirty="0">
                <a:cs typeface="Arial" panose="020B0604020202020204" pitchFamily="34" charset="0"/>
              </a:rPr>
              <a:t>No, the restrictions seem reasonable to prevent foreseeable future serious misconduct.</a:t>
            </a:r>
            <a:br>
              <a:rPr lang="en-US" dirty="0">
                <a:cs typeface="Arial" panose="020B0604020202020204" pitchFamily="34" charset="0"/>
              </a:rPr>
            </a:br>
            <a:endParaRPr lang="en-US" dirty="0">
              <a:cs typeface="Arial" panose="020B0604020202020204" pitchFamily="34" charset="0"/>
            </a:endParaRPr>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073400" y="4648201"/>
            <a:ext cx="6350000" cy="1905000"/>
          </a:xfrm>
          <a:prstGeom prst="rect">
            <a:avLst/>
          </a:prstGeom>
        </p:spPr>
      </p:pic>
    </p:spTree>
    <p:extLst>
      <p:ext uri="{BB962C8B-B14F-4D97-AF65-F5344CB8AC3E}">
        <p14:creationId xmlns:p14="http://schemas.microsoft.com/office/powerpoint/2010/main" val="220694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cs typeface="Arial" panose="020B0604020202020204" pitchFamily="34" charset="0"/>
              </a:rPr>
              <a:t>Restriction in Lieu of Arrest RCM 304(a)(2)</a:t>
            </a:r>
          </a:p>
        </p:txBody>
      </p:sp>
      <p:sp>
        <p:nvSpPr>
          <p:cNvPr id="3" name="Content Placeholder 2"/>
          <p:cNvSpPr>
            <a:spLocks noGrp="1"/>
          </p:cNvSpPr>
          <p:nvPr>
            <p:ph sz="half" idx="1"/>
          </p:nvPr>
        </p:nvSpPr>
        <p:spPr>
          <a:xfrm>
            <a:off x="381000" y="1219200"/>
            <a:ext cx="11658600" cy="4906963"/>
          </a:xfrm>
        </p:spPr>
        <p:txBody>
          <a:bodyPr>
            <a:normAutofit/>
          </a:bodyPr>
          <a:lstStyle/>
          <a:p>
            <a:pPr marL="285744" indent="-285744"/>
            <a:r>
              <a:rPr lang="en-US" sz="3600" b="1" dirty="0">
                <a:solidFill>
                  <a:srgbClr val="FF0000"/>
                </a:solidFill>
              </a:rPr>
              <a:t>More severe than conditions of liberty!</a:t>
            </a:r>
          </a:p>
          <a:p>
            <a:pPr marL="285744" indent="-285744"/>
            <a:r>
              <a:rPr lang="en-US" sz="3600" dirty="0"/>
              <a:t>“I’m hereby restricting you to the company area of Fort Cavazos. You are only authorized to go to the dining facility, place of worship and medical facilities. You must sign into the CQ every hour on the hour during non-duty hours.”</a:t>
            </a:r>
          </a:p>
          <a:p>
            <a:pPr marL="285744" indent="-285744"/>
            <a:r>
              <a:rPr lang="en-US" sz="3600" dirty="0"/>
              <a:t>Still able to perform </a:t>
            </a:r>
            <a:r>
              <a:rPr lang="en-US" sz="3600" b="1" u="sng" dirty="0">
                <a:solidFill>
                  <a:srgbClr val="FFFF00"/>
                </a:solidFill>
              </a:rPr>
              <a:t>full military duties</a:t>
            </a:r>
          </a:p>
          <a:p>
            <a:endParaRPr lang="en-US" sz="3600" dirty="0"/>
          </a:p>
        </p:txBody>
      </p:sp>
      <p:sp>
        <p:nvSpPr>
          <p:cNvPr id="8" name="Rectangle 7"/>
          <p:cNvSpPr/>
          <p:nvPr/>
        </p:nvSpPr>
        <p:spPr>
          <a:xfrm>
            <a:off x="6477000" y="5649109"/>
            <a:ext cx="5715000" cy="954107"/>
          </a:xfrm>
          <a:prstGeom prst="rect">
            <a:avLst/>
          </a:prstGeom>
        </p:spPr>
        <p:txBody>
          <a:bodyPr wrap="square">
            <a:spAutoFit/>
          </a:bodyPr>
          <a:lstStyle/>
          <a:p>
            <a:pPr marL="285744" indent="-285744"/>
            <a:r>
              <a:rPr lang="en-US" sz="2800" b="1" dirty="0">
                <a:solidFill>
                  <a:srgbClr val="FFFF00"/>
                </a:solidFill>
              </a:rPr>
              <a:t>PRACTICE TIP: Remember this type of restraint triggers Speedy Trial</a:t>
            </a:r>
          </a:p>
        </p:txBody>
      </p:sp>
    </p:spTree>
    <p:extLst>
      <p:ext uri="{BB962C8B-B14F-4D97-AF65-F5344CB8AC3E}">
        <p14:creationId xmlns:p14="http://schemas.microsoft.com/office/powerpoint/2010/main" val="198391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464800" cy="777875"/>
          </a:xfrm>
        </p:spPr>
        <p:txBody>
          <a:bodyPr>
            <a:normAutofit/>
          </a:bodyPr>
          <a:lstStyle/>
          <a:p>
            <a:pPr algn="ctr"/>
            <a:r>
              <a:rPr lang="en-US" sz="4000" b="1" dirty="0">
                <a:latin typeface="+mn-lt"/>
                <a:cs typeface="Arial" panose="020B0604020202020204" pitchFamily="34" charset="0"/>
              </a:rPr>
              <a:t>Restriction Factors to Consider</a:t>
            </a:r>
          </a:p>
        </p:txBody>
      </p:sp>
      <p:sp>
        <p:nvSpPr>
          <p:cNvPr id="3" name="Content Placeholder 2"/>
          <p:cNvSpPr>
            <a:spLocks noGrp="1"/>
          </p:cNvSpPr>
          <p:nvPr>
            <p:ph idx="1"/>
          </p:nvPr>
        </p:nvSpPr>
        <p:spPr>
          <a:xfrm>
            <a:off x="812800" y="1066800"/>
            <a:ext cx="10515600" cy="5211765"/>
          </a:xfrm>
        </p:spPr>
        <p:txBody>
          <a:bodyPr>
            <a:normAutofit/>
          </a:bodyPr>
          <a:lstStyle/>
          <a:p>
            <a:pPr marL="514350" indent="-514350">
              <a:buFont typeface="+mj-lt"/>
              <a:buAutoNum type="arabicPeriod"/>
            </a:pPr>
            <a:r>
              <a:rPr lang="en-US" dirty="0">
                <a:cs typeface="Arial" panose="020B0604020202020204" pitchFamily="34" charset="0"/>
              </a:rPr>
              <a:t>The </a:t>
            </a:r>
            <a:r>
              <a:rPr lang="en-US" b="1" dirty="0">
                <a:solidFill>
                  <a:srgbClr val="FFFF00"/>
                </a:solidFill>
                <a:cs typeface="Arial" panose="020B0604020202020204" pitchFamily="34" charset="0"/>
              </a:rPr>
              <a:t>nature</a:t>
            </a:r>
            <a:r>
              <a:rPr lang="en-US" dirty="0">
                <a:solidFill>
                  <a:srgbClr val="FFFF00"/>
                </a:solidFill>
                <a:cs typeface="Arial" panose="020B0604020202020204" pitchFamily="34" charset="0"/>
              </a:rPr>
              <a:t> </a:t>
            </a:r>
            <a:r>
              <a:rPr lang="en-US" dirty="0">
                <a:cs typeface="Arial" panose="020B0604020202020204" pitchFamily="34" charset="0"/>
              </a:rPr>
              <a:t>of the restraint (physical or moral);</a:t>
            </a:r>
          </a:p>
          <a:p>
            <a:pPr marL="514350" indent="-514350">
              <a:buFont typeface="+mj-lt"/>
              <a:buAutoNum type="arabicPeriod"/>
            </a:pPr>
            <a:r>
              <a:rPr lang="en-US" dirty="0">
                <a:cs typeface="Arial" panose="020B0604020202020204" pitchFamily="34" charset="0"/>
              </a:rPr>
              <a:t>The area or </a:t>
            </a:r>
            <a:r>
              <a:rPr lang="en-US" b="1" dirty="0">
                <a:solidFill>
                  <a:srgbClr val="FFFF00"/>
                </a:solidFill>
                <a:cs typeface="Arial" panose="020B0604020202020204" pitchFamily="34" charset="0"/>
              </a:rPr>
              <a:t>scope</a:t>
            </a:r>
            <a:r>
              <a:rPr lang="en-US" dirty="0">
                <a:cs typeface="Arial" panose="020B0604020202020204" pitchFamily="34" charset="0"/>
              </a:rPr>
              <a:t> of the restraint (confined to post, barracks, room, etc.); </a:t>
            </a:r>
          </a:p>
          <a:p>
            <a:pPr marL="514350" indent="-514350">
              <a:buFont typeface="+mj-lt"/>
              <a:buAutoNum type="arabicPeriod"/>
            </a:pPr>
            <a:r>
              <a:rPr lang="en-US" dirty="0">
                <a:cs typeface="Arial" panose="020B0604020202020204" pitchFamily="34" charset="0"/>
              </a:rPr>
              <a:t>Types of duties performed during the restraint (routine military duties, fatigue duties, etc.);</a:t>
            </a:r>
          </a:p>
          <a:p>
            <a:pPr marL="514350" indent="-514350">
              <a:buFont typeface="+mj-lt"/>
              <a:buAutoNum type="arabicPeriod"/>
            </a:pPr>
            <a:r>
              <a:rPr lang="en-US" dirty="0">
                <a:cs typeface="Arial" panose="020B0604020202020204" pitchFamily="34" charset="0"/>
              </a:rPr>
              <a:t>The </a:t>
            </a:r>
            <a:r>
              <a:rPr lang="en-US" b="1" dirty="0">
                <a:solidFill>
                  <a:srgbClr val="FFFF00"/>
                </a:solidFill>
                <a:cs typeface="Arial" panose="020B0604020202020204" pitchFamily="34" charset="0"/>
              </a:rPr>
              <a:t>degree of privacy enjoyed </a:t>
            </a:r>
            <a:r>
              <a:rPr lang="en-US" dirty="0">
                <a:cs typeface="Arial" panose="020B0604020202020204" pitchFamily="34" charset="0"/>
              </a:rPr>
              <a:t>within the area of restraint; </a:t>
            </a:r>
          </a:p>
          <a:p>
            <a:pPr marL="514350" indent="-514350">
              <a:buFont typeface="+mj-lt"/>
              <a:buAutoNum type="arabicPeriod"/>
            </a:pPr>
            <a:r>
              <a:rPr lang="en-US" b="1" dirty="0">
                <a:solidFill>
                  <a:srgbClr val="FFFF00"/>
                </a:solidFill>
                <a:cs typeface="Arial" panose="020B0604020202020204" pitchFamily="34" charset="0"/>
              </a:rPr>
              <a:t>Sign in requirements; </a:t>
            </a:r>
          </a:p>
          <a:p>
            <a:pPr marL="514350" indent="-514350">
              <a:buFont typeface="+mj-lt"/>
              <a:buAutoNum type="arabicPeriod"/>
            </a:pPr>
            <a:r>
              <a:rPr lang="en-US" dirty="0">
                <a:cs typeface="Arial" panose="020B0604020202020204" pitchFamily="34" charset="0"/>
              </a:rPr>
              <a:t>Periodic checking of accused and accused quarters by authority; </a:t>
            </a:r>
          </a:p>
        </p:txBody>
      </p:sp>
    </p:spTree>
    <p:extLst>
      <p:ext uri="{BB962C8B-B14F-4D97-AF65-F5344CB8AC3E}">
        <p14:creationId xmlns:p14="http://schemas.microsoft.com/office/powerpoint/2010/main" val="3686140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810115-1998-CCF1-5ABC-714BEBE57B4C}"/>
              </a:ext>
            </a:extLst>
          </p:cNvPr>
          <p:cNvSpPr>
            <a:spLocks noGrp="1"/>
          </p:cNvSpPr>
          <p:nvPr>
            <p:ph idx="1"/>
          </p:nvPr>
        </p:nvSpPr>
        <p:spPr/>
        <p:txBody>
          <a:bodyPr/>
          <a:lstStyle/>
          <a:p>
            <a:pPr marL="514350" indent="-514350">
              <a:buFont typeface="+mj-lt"/>
              <a:buAutoNum type="arabicPeriod" startAt="7"/>
            </a:pPr>
            <a:r>
              <a:rPr lang="en-US" dirty="0">
                <a:cs typeface="Arial" panose="020B0604020202020204" pitchFamily="34" charset="0"/>
              </a:rPr>
              <a:t>Under armed or unarmed </a:t>
            </a:r>
            <a:r>
              <a:rPr lang="en-US" b="1" dirty="0">
                <a:solidFill>
                  <a:srgbClr val="FFFF00"/>
                </a:solidFill>
                <a:cs typeface="Arial" panose="020B0604020202020204" pitchFamily="34" charset="0"/>
              </a:rPr>
              <a:t>escort</a:t>
            </a:r>
            <a:r>
              <a:rPr lang="en-US" dirty="0">
                <a:cs typeface="Arial" panose="020B0604020202020204" pitchFamily="34" charset="0"/>
              </a:rPr>
              <a:t>; </a:t>
            </a:r>
          </a:p>
          <a:p>
            <a:pPr marL="514350" indent="-514350">
              <a:buFont typeface="+mj-lt"/>
              <a:buAutoNum type="arabicPeriod" startAt="7"/>
            </a:pPr>
            <a:r>
              <a:rPr lang="en-US" dirty="0">
                <a:cs typeface="Arial" panose="020B0604020202020204" pitchFamily="34" charset="0"/>
              </a:rPr>
              <a:t>Visitation and telephone </a:t>
            </a:r>
            <a:r>
              <a:rPr lang="en-US" b="1" dirty="0">
                <a:solidFill>
                  <a:srgbClr val="FFFF00"/>
                </a:solidFill>
                <a:cs typeface="Arial" panose="020B0604020202020204" pitchFamily="34" charset="0"/>
              </a:rPr>
              <a:t>privileges</a:t>
            </a:r>
            <a:r>
              <a:rPr lang="en-US" dirty="0">
                <a:cs typeface="Arial" panose="020B0604020202020204" pitchFamily="34" charset="0"/>
              </a:rPr>
              <a:t>; </a:t>
            </a:r>
          </a:p>
          <a:p>
            <a:pPr marL="514350" indent="-514350">
              <a:buFont typeface="+mj-lt"/>
              <a:buAutoNum type="arabicPeriod" startAt="7"/>
            </a:pPr>
            <a:r>
              <a:rPr lang="en-US" b="1" dirty="0">
                <a:solidFill>
                  <a:srgbClr val="FFFF00"/>
                </a:solidFill>
                <a:cs typeface="Arial" panose="020B0604020202020204" pitchFamily="34" charset="0"/>
              </a:rPr>
              <a:t>Access</a:t>
            </a:r>
            <a:r>
              <a:rPr lang="en-US" dirty="0">
                <a:cs typeface="Arial" panose="020B0604020202020204" pitchFamily="34" charset="0"/>
              </a:rPr>
              <a:t> </a:t>
            </a:r>
            <a:r>
              <a:rPr lang="en-US" b="1" dirty="0">
                <a:solidFill>
                  <a:srgbClr val="FFFF00"/>
                </a:solidFill>
                <a:cs typeface="Arial" panose="020B0604020202020204" pitchFamily="34" charset="0"/>
              </a:rPr>
              <a:t>to</a:t>
            </a:r>
            <a:r>
              <a:rPr lang="en-US" dirty="0">
                <a:cs typeface="Arial" panose="020B0604020202020204" pitchFamily="34" charset="0"/>
              </a:rPr>
              <a:t> religious, medical, recreational, educational, or other support </a:t>
            </a:r>
            <a:r>
              <a:rPr lang="en-US" b="1" dirty="0">
                <a:solidFill>
                  <a:srgbClr val="FFFF00"/>
                </a:solidFill>
                <a:cs typeface="Arial" panose="020B0604020202020204" pitchFamily="34" charset="0"/>
              </a:rPr>
              <a:t>facilities</a:t>
            </a:r>
          </a:p>
          <a:p>
            <a:pPr marL="514350" indent="-514350">
              <a:buFont typeface="+mj-lt"/>
              <a:buAutoNum type="arabicPeriod" startAt="7"/>
            </a:pPr>
            <a:r>
              <a:rPr lang="en-US" dirty="0">
                <a:cs typeface="Arial" panose="020B0604020202020204" pitchFamily="34" charset="0"/>
              </a:rPr>
              <a:t>Location of the accused's </a:t>
            </a:r>
            <a:r>
              <a:rPr lang="en-US" b="1" dirty="0">
                <a:solidFill>
                  <a:srgbClr val="FFFF00"/>
                </a:solidFill>
                <a:cs typeface="Arial" panose="020B0604020202020204" pitchFamily="34" charset="0"/>
              </a:rPr>
              <a:t>sleeping accommodations</a:t>
            </a:r>
            <a:r>
              <a:rPr lang="en-US" dirty="0">
                <a:cs typeface="Arial" panose="020B0604020202020204" pitchFamily="34" charset="0"/>
              </a:rPr>
              <a:t>;</a:t>
            </a:r>
          </a:p>
          <a:p>
            <a:pPr marL="514350" indent="-514350">
              <a:buFont typeface="+mj-lt"/>
              <a:buAutoNum type="arabicPeriod" startAt="7"/>
            </a:pPr>
            <a:r>
              <a:rPr lang="en-US" dirty="0">
                <a:cs typeface="Arial" panose="020B0604020202020204" pitchFamily="34" charset="0"/>
              </a:rPr>
              <a:t>Access and </a:t>
            </a:r>
            <a:r>
              <a:rPr lang="en-US" b="1" dirty="0">
                <a:solidFill>
                  <a:srgbClr val="FFFF00"/>
                </a:solidFill>
                <a:cs typeface="Arial" panose="020B0604020202020204" pitchFamily="34" charset="0"/>
              </a:rPr>
              <a:t>use of personal property </a:t>
            </a:r>
            <a:r>
              <a:rPr lang="en-US" dirty="0">
                <a:cs typeface="Arial" panose="020B0604020202020204" pitchFamily="34" charset="0"/>
              </a:rPr>
              <a:t>(including civilian clothing).</a:t>
            </a:r>
          </a:p>
          <a:p>
            <a:pPr marL="0" indent="0">
              <a:buNone/>
            </a:pPr>
            <a:r>
              <a:rPr lang="en-US" dirty="0">
                <a:cs typeface="Arial" panose="020B0604020202020204" pitchFamily="34" charset="0"/>
              </a:rPr>
              <a:t>***A non exhaustive list!</a:t>
            </a:r>
          </a:p>
        </p:txBody>
      </p:sp>
      <p:sp>
        <p:nvSpPr>
          <p:cNvPr id="5" name="Title 1">
            <a:extLst>
              <a:ext uri="{FF2B5EF4-FFF2-40B4-BE49-F238E27FC236}">
                <a16:creationId xmlns:a16="http://schemas.microsoft.com/office/drawing/2014/main" id="{DDAE3EAE-5DB7-D628-F50A-4431A7267F0C}"/>
              </a:ext>
            </a:extLst>
          </p:cNvPr>
          <p:cNvSpPr>
            <a:spLocks noGrp="1"/>
          </p:cNvSpPr>
          <p:nvPr>
            <p:ph type="title"/>
          </p:nvPr>
        </p:nvSpPr>
        <p:spPr>
          <a:xfrm>
            <a:off x="609600" y="38100"/>
            <a:ext cx="10972800" cy="808038"/>
          </a:xfrm>
        </p:spPr>
        <p:txBody>
          <a:bodyPr>
            <a:normAutofit/>
          </a:bodyPr>
          <a:lstStyle/>
          <a:p>
            <a:pPr algn="ctr"/>
            <a:r>
              <a:rPr lang="en-US" sz="4000" b="1" dirty="0">
                <a:latin typeface="+mn-lt"/>
                <a:cs typeface="Arial" panose="020B0604020202020204" pitchFamily="34" charset="0"/>
              </a:rPr>
              <a:t>Restriction Factors to Consider</a:t>
            </a:r>
          </a:p>
        </p:txBody>
      </p:sp>
    </p:spTree>
    <p:extLst>
      <p:ext uri="{BB962C8B-B14F-4D97-AF65-F5344CB8AC3E}">
        <p14:creationId xmlns:p14="http://schemas.microsoft.com/office/powerpoint/2010/main" val="3331673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EBBB6A-635A-0681-4D87-1495ED2AF6F8}"/>
              </a:ext>
            </a:extLst>
          </p:cNvPr>
          <p:cNvSpPr>
            <a:spLocks noGrp="1"/>
          </p:cNvSpPr>
          <p:nvPr>
            <p:ph idx="1"/>
          </p:nvPr>
        </p:nvSpPr>
        <p:spPr>
          <a:xfrm>
            <a:off x="1905000" y="1295401"/>
            <a:ext cx="8229600" cy="4525963"/>
          </a:xfrm>
        </p:spPr>
        <p:txBody>
          <a:bodyPr/>
          <a:lstStyle/>
          <a:p>
            <a:pPr marL="0" indent="0">
              <a:buNone/>
            </a:pPr>
            <a:r>
              <a:rPr lang="en-US" kern="100" dirty="0">
                <a:solidFill>
                  <a:srgbClr val="000000"/>
                </a:solidFill>
                <a:latin typeface="Publico"/>
                <a:ea typeface="Calibri" panose="020F0502020204030204" pitchFamily="34" charset="0"/>
                <a:cs typeface="Times New Roman" panose="02020603050405020304" pitchFamily="18" charset="0"/>
              </a:rPr>
              <a:t>The information provided throughout this training aid does not, and is not intended to, constitute legal advice; instead, all information, laws, statues, content, and materials for this training aid are for general informational purposes only.  This </a:t>
            </a:r>
            <a:r>
              <a:rPr lang="en-US" kern="100" dirty="0">
                <a:solidFill>
                  <a:srgbClr val="000000"/>
                </a:solidFill>
                <a:effectLst/>
                <a:latin typeface="Publico"/>
                <a:ea typeface="Calibri" panose="020F0502020204030204" pitchFamily="34" charset="0"/>
                <a:cs typeface="Times New Roman" panose="02020603050405020304" pitchFamily="18" charset="0"/>
              </a:rPr>
              <a:t>training aid may not constitute the most up-to-date legal or other relevant legal information. </a:t>
            </a:r>
            <a:r>
              <a:rPr lang="en-US" b="1" dirty="0">
                <a:effectLst/>
                <a:latin typeface="Calibri" panose="020F0502020204030204" pitchFamily="34" charset="0"/>
                <a:ea typeface="Calibri" panose="020F0502020204030204" pitchFamily="34" charset="0"/>
              </a:rPr>
              <a:t>Judge Advocates need to conduct their own due diligence through independent further legal research on any specific legal issue contained in this training package. </a:t>
            </a:r>
            <a:r>
              <a:rPr lang="en-US" kern="100" dirty="0">
                <a:solidFill>
                  <a:srgbClr val="000000"/>
                </a:solidFill>
                <a:effectLst/>
                <a:latin typeface="Publico"/>
                <a:ea typeface="Calibri" panose="020F0502020204030204" pitchFamily="34" charset="0"/>
                <a:cs typeface="Times New Roman" panose="02020603050405020304" pitchFamily="18" charset="0"/>
              </a:rPr>
              <a:t>No reader, user, or trainee of this product should act or refrain from acting based on information from this training aid without first seeking legal advice from an attorney in the relevant jurisdiction.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2839638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cs typeface="Arial" panose="020B0604020202020204" pitchFamily="34" charset="0"/>
              </a:rPr>
              <a:t>Arrest</a:t>
            </a:r>
          </a:p>
        </p:txBody>
      </p:sp>
      <p:sp>
        <p:nvSpPr>
          <p:cNvPr id="3" name="Content Placeholder 2"/>
          <p:cNvSpPr>
            <a:spLocks noGrp="1"/>
          </p:cNvSpPr>
          <p:nvPr>
            <p:ph sz="half" idx="1"/>
          </p:nvPr>
        </p:nvSpPr>
        <p:spPr/>
        <p:txBody>
          <a:bodyPr/>
          <a:lstStyle/>
          <a:p>
            <a:pPr marL="285744" indent="-285744"/>
            <a:r>
              <a:rPr lang="en-US" sz="3600" dirty="0">
                <a:cs typeface="Arial" panose="020B0604020202020204" pitchFamily="34" charset="0"/>
              </a:rPr>
              <a:t>Severe restriction + loss of full military duties </a:t>
            </a:r>
          </a:p>
          <a:p>
            <a:pPr marL="685794" lvl="1" indent="-285744"/>
            <a:r>
              <a:rPr lang="en-US" sz="3200" dirty="0">
                <a:cs typeface="Arial" panose="020B0604020202020204" pitchFamily="34" charset="0"/>
              </a:rPr>
              <a:t>loss of command/authority</a:t>
            </a:r>
          </a:p>
          <a:p>
            <a:pPr marL="285744" indent="-285744"/>
            <a:r>
              <a:rPr lang="en-US" sz="3600" b="1" dirty="0">
                <a:solidFill>
                  <a:srgbClr val="FFFF00"/>
                </a:solidFill>
                <a:cs typeface="Arial" panose="020B0604020202020204" pitchFamily="34" charset="0"/>
              </a:rPr>
              <a:t>Loss of Full Military Duties</a:t>
            </a:r>
          </a:p>
          <a:p>
            <a:pPr marL="285744" indent="-285744"/>
            <a:r>
              <a:rPr lang="en-US" sz="3600" dirty="0">
                <a:cs typeface="Arial" panose="020B0604020202020204" pitchFamily="34" charset="0"/>
              </a:rPr>
              <a:t>Can still do routine training and duties</a:t>
            </a:r>
          </a:p>
          <a:p>
            <a:endParaRPr lang="en-US" dirty="0"/>
          </a:p>
        </p:txBody>
      </p:sp>
      <p:pic>
        <p:nvPicPr>
          <p:cNvPr id="7" name="Content Placeholder 25"/>
          <p:cNvPicPr>
            <a:picLocks noGrp="1" noChangeAspect="1"/>
          </p:cNvPicPr>
          <p:nvPr>
            <p:ph sz="half" idx="2"/>
          </p:nvPr>
        </p:nvPicPr>
        <p:blipFill>
          <a:blip r:embed="rId3"/>
          <a:stretch>
            <a:fillRect/>
          </a:stretch>
        </p:blipFill>
        <p:spPr>
          <a:xfrm>
            <a:off x="6315122" y="1085671"/>
            <a:ext cx="5195455" cy="3429000"/>
          </a:xfrm>
          <a:prstGeom prst="rect">
            <a:avLst/>
          </a:prstGeom>
        </p:spPr>
      </p:pic>
      <p:sp>
        <p:nvSpPr>
          <p:cNvPr id="6" name="Rectangle 5">
            <a:extLst>
              <a:ext uri="{FF2B5EF4-FFF2-40B4-BE49-F238E27FC236}">
                <a16:creationId xmlns:a16="http://schemas.microsoft.com/office/drawing/2014/main" id="{4C68D375-E36B-4A28-AE12-593ABC557EDD}"/>
              </a:ext>
            </a:extLst>
          </p:cNvPr>
          <p:cNvSpPr/>
          <p:nvPr/>
        </p:nvSpPr>
        <p:spPr>
          <a:xfrm>
            <a:off x="5638800" y="4572000"/>
            <a:ext cx="6477000" cy="1384995"/>
          </a:xfrm>
          <a:prstGeom prst="rect">
            <a:avLst/>
          </a:prstGeom>
        </p:spPr>
        <p:txBody>
          <a:bodyPr wrap="square">
            <a:spAutoFit/>
          </a:bodyPr>
          <a:lstStyle/>
          <a:p>
            <a:pPr marL="285744" indent="-285744"/>
            <a:r>
              <a:rPr lang="en-US" sz="2800" b="1" dirty="0">
                <a:solidFill>
                  <a:srgbClr val="FFFF00"/>
                </a:solidFill>
              </a:rPr>
              <a:t>PRACTICE TIP: </a:t>
            </a:r>
          </a:p>
          <a:p>
            <a:pPr marL="285744" indent="-285744"/>
            <a:r>
              <a:rPr lang="en-US" sz="2800" b="1" dirty="0">
                <a:solidFill>
                  <a:srgbClr val="FFFF00"/>
                </a:solidFill>
              </a:rPr>
              <a:t>Remember Speedy Trial (R.C.M. 707(a)(2) &amp; Article 10, UCMJ</a:t>
            </a:r>
          </a:p>
        </p:txBody>
      </p:sp>
    </p:spTree>
    <p:extLst>
      <p:ext uri="{BB962C8B-B14F-4D97-AF65-F5344CB8AC3E}">
        <p14:creationId xmlns:p14="http://schemas.microsoft.com/office/powerpoint/2010/main" val="3778140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4850-10E7-E5E2-9F4F-BB2662E2F141}"/>
              </a:ext>
            </a:extLst>
          </p:cNvPr>
          <p:cNvSpPr>
            <a:spLocks noGrp="1"/>
          </p:cNvSpPr>
          <p:nvPr>
            <p:ph type="title"/>
          </p:nvPr>
        </p:nvSpPr>
        <p:spPr>
          <a:xfrm>
            <a:off x="457200" y="1676400"/>
            <a:ext cx="10668000" cy="3962400"/>
          </a:xfrm>
        </p:spPr>
        <p:txBody>
          <a:bodyPr>
            <a:normAutofit/>
          </a:bodyPr>
          <a:lstStyle/>
          <a:p>
            <a:r>
              <a:rPr lang="en-US" sz="7200" b="1" dirty="0"/>
              <a:t>Questions?</a:t>
            </a:r>
          </a:p>
        </p:txBody>
      </p:sp>
    </p:spTree>
    <p:extLst>
      <p:ext uri="{BB962C8B-B14F-4D97-AF65-F5344CB8AC3E}">
        <p14:creationId xmlns:p14="http://schemas.microsoft.com/office/powerpoint/2010/main" val="3919794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1066-D09A-9D31-045D-27A49A83C61D}"/>
              </a:ext>
            </a:extLst>
          </p:cNvPr>
          <p:cNvSpPr>
            <a:spLocks noGrp="1"/>
          </p:cNvSpPr>
          <p:nvPr>
            <p:ph type="ctrTitle"/>
          </p:nvPr>
        </p:nvSpPr>
        <p:spPr>
          <a:xfrm>
            <a:off x="2133600" y="1887380"/>
            <a:ext cx="7772400" cy="984885"/>
          </a:xfrm>
        </p:spPr>
        <p:txBody>
          <a:bodyPr/>
          <a:lstStyle/>
          <a:p>
            <a:br>
              <a:rPr lang="en-US" dirty="0"/>
            </a:br>
            <a:endParaRPr lang="en-US" dirty="0"/>
          </a:p>
        </p:txBody>
      </p:sp>
      <p:sp>
        <p:nvSpPr>
          <p:cNvPr id="3" name="Subtitle 2">
            <a:extLst>
              <a:ext uri="{FF2B5EF4-FFF2-40B4-BE49-F238E27FC236}">
                <a16:creationId xmlns:a16="http://schemas.microsoft.com/office/drawing/2014/main" id="{8BB6F6C2-C981-F696-796D-6B636EF6767D}"/>
              </a:ext>
            </a:extLst>
          </p:cNvPr>
          <p:cNvSpPr>
            <a:spLocks noGrp="1"/>
          </p:cNvSpPr>
          <p:nvPr>
            <p:ph type="subTitle" idx="1"/>
          </p:nvPr>
        </p:nvSpPr>
        <p:spPr>
          <a:xfrm>
            <a:off x="3045069" y="2379822"/>
            <a:ext cx="6400800" cy="1752600"/>
          </a:xfrm>
        </p:spPr>
        <p:txBody>
          <a:bodyPr/>
          <a:lstStyle/>
          <a:p>
            <a:pPr algn="ctr" latinLnBrk="0"/>
            <a:r>
              <a:rPr lang="en-US" b="0" i="0" u="none" strike="noStrike" dirty="0">
                <a:solidFill>
                  <a:srgbClr val="FFFFFF"/>
                </a:solidFill>
                <a:effectLst/>
                <a:latin typeface="Franklin Gothic Book" panose="020B0503020102020204" pitchFamily="34" charset="0"/>
                <a:hlinkClick r:id="rId2"/>
              </a:rPr>
              <a:t>Need Training Materials?</a:t>
            </a:r>
            <a:endParaRPr lang="en-US" b="0" i="0" dirty="0">
              <a:solidFill>
                <a:srgbClr val="FFFFFF"/>
              </a:solidFill>
              <a:effectLst/>
              <a:latin typeface="Franklin Gothic Book" panose="020B0503020102020204" pitchFamily="34" charset="0"/>
            </a:endParaRPr>
          </a:p>
          <a:p>
            <a:pPr algn="ctr" latinLnBrk="0"/>
            <a:r>
              <a:rPr lang="en-US" b="0" i="0" u="none" strike="noStrike" dirty="0">
                <a:solidFill>
                  <a:srgbClr val="FFFFFF"/>
                </a:solidFill>
                <a:effectLst/>
                <a:latin typeface="Franklin Gothic Book" panose="020B0503020102020204" pitchFamily="34" charset="0"/>
                <a:hlinkClick r:id="rId2"/>
              </a:rPr>
              <a:t>Have Training Materials?</a:t>
            </a:r>
            <a:endParaRPr lang="en-US" b="0" i="0" dirty="0">
              <a:solidFill>
                <a:srgbClr val="FFFFFF"/>
              </a:solidFill>
              <a:effectLst/>
              <a:latin typeface="Franklin Gothic Book" panose="020B0503020102020204" pitchFamily="34" charset="0"/>
            </a:endParaRPr>
          </a:p>
          <a:p>
            <a:pPr algn="ctr" latinLnBrk="0"/>
            <a:r>
              <a:rPr lang="en-US" b="0" i="0" u="none" strike="noStrike" dirty="0">
                <a:solidFill>
                  <a:srgbClr val="FFFFFF"/>
                </a:solidFill>
                <a:effectLst/>
                <a:latin typeface="Franklin Gothic Book" panose="020B0503020102020204" pitchFamily="34" charset="0"/>
                <a:hlinkClick r:id="rId2"/>
              </a:rPr>
              <a:t>Questions?</a:t>
            </a:r>
            <a:endParaRPr lang="en-US" b="0" i="0" dirty="0">
              <a:solidFill>
                <a:srgbClr val="FFFFFF"/>
              </a:solidFill>
              <a:effectLst/>
              <a:latin typeface="Franklin Gothic Book" panose="020B0503020102020204" pitchFamily="34" charset="0"/>
            </a:endParaRPr>
          </a:p>
          <a:p>
            <a:pPr algn="ctr" latinLnBrk="0"/>
            <a:r>
              <a:rPr lang="en-US" b="0" i="0" u="none" strike="noStrike" dirty="0">
                <a:solidFill>
                  <a:srgbClr val="FFFFFF"/>
                </a:solidFill>
                <a:effectLst/>
                <a:latin typeface="Franklin Gothic Book" panose="020B0503020102020204" pitchFamily="34" charset="0"/>
                <a:hlinkClick r:id="rId2"/>
              </a:rPr>
              <a:t>Contact Us!</a:t>
            </a:r>
            <a:endParaRPr lang="en-US" b="0" i="0" u="none" strike="noStrike" dirty="0">
              <a:solidFill>
                <a:srgbClr val="FFFFFF"/>
              </a:solidFill>
              <a:effectLst/>
              <a:latin typeface="Franklin Gothic Book" panose="020B0503020102020204" pitchFamily="34" charset="0"/>
            </a:endParaRPr>
          </a:p>
          <a:p>
            <a:pPr algn="ctr" latinLnBrk="0"/>
            <a:endParaRPr lang="en-US" b="0" i="0" dirty="0">
              <a:solidFill>
                <a:srgbClr val="FFFFFF"/>
              </a:solidFill>
              <a:effectLst/>
              <a:latin typeface="Franklin Gothic Book" panose="020B0503020102020204" pitchFamily="34" charset="0"/>
            </a:endParaRPr>
          </a:p>
          <a:p>
            <a:pPr algn="ctr" latinLnBrk="0"/>
            <a:r>
              <a:rPr lang="en-US" b="0" i="0" u="none" strike="noStrike" dirty="0">
                <a:solidFill>
                  <a:srgbClr val="00B0F0"/>
                </a:solidFill>
                <a:effectLst/>
                <a:latin typeface="Franklin Gothic Book" panose="020B0503020102020204" pitchFamily="34" charset="0"/>
                <a:hlinkClick r:id="rId2">
                  <a:extLst>
                    <a:ext uri="{A12FA001-AC4F-418D-AE19-62706E023703}">
                      <ahyp:hlinkClr xmlns:ahyp="http://schemas.microsoft.com/office/drawing/2018/hyperlinkcolor" val="tx"/>
                    </a:ext>
                  </a:extLst>
                </a:hlinkClick>
              </a:rPr>
              <a:t>TJAGLCS-training@army.mil</a:t>
            </a:r>
            <a:endParaRPr lang="en-US" b="0" i="0" dirty="0">
              <a:solidFill>
                <a:srgbClr val="00B0F0"/>
              </a:solidFill>
              <a:effectLst/>
              <a:latin typeface="Franklin Gothic Book" panose="020B0503020102020204" pitchFamily="34" charset="0"/>
            </a:endParaRPr>
          </a:p>
        </p:txBody>
      </p:sp>
    </p:spTree>
    <p:extLst>
      <p:ext uri="{BB962C8B-B14F-4D97-AF65-F5344CB8AC3E}">
        <p14:creationId xmlns:p14="http://schemas.microsoft.com/office/powerpoint/2010/main" val="9887582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93987"/>
            <a:ext cx="10363200" cy="1470025"/>
          </a:xfrm>
        </p:spPr>
        <p:txBody>
          <a:bodyPr>
            <a:normAutofit/>
          </a:bodyPr>
          <a:lstStyle/>
          <a:p>
            <a:r>
              <a:rPr lang="en-US" sz="5400" b="1" dirty="0"/>
              <a:t>Pretrial Restraint</a:t>
            </a:r>
          </a:p>
        </p:txBody>
      </p:sp>
    </p:spTree>
    <p:extLst>
      <p:ext uri="{BB962C8B-B14F-4D97-AF65-F5344CB8AC3E}">
        <p14:creationId xmlns:p14="http://schemas.microsoft.com/office/powerpoint/2010/main" val="13345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FF00"/>
                </a:solidFill>
                <a:latin typeface="+mn-lt"/>
                <a:cs typeface="Arial" panose="020B0604020202020204" pitchFamily="34" charset="0"/>
              </a:rPr>
              <a:t>References</a:t>
            </a:r>
          </a:p>
        </p:txBody>
      </p:sp>
      <p:sp>
        <p:nvSpPr>
          <p:cNvPr id="3" name="Content Placeholder 2"/>
          <p:cNvSpPr>
            <a:spLocks noGrp="1"/>
          </p:cNvSpPr>
          <p:nvPr>
            <p:ph sz="half" idx="1"/>
          </p:nvPr>
        </p:nvSpPr>
        <p:spPr>
          <a:xfrm>
            <a:off x="609600" y="1493837"/>
            <a:ext cx="9220200" cy="5135563"/>
          </a:xfrm>
        </p:spPr>
        <p:txBody>
          <a:bodyPr>
            <a:normAutofit/>
          </a:bodyPr>
          <a:lstStyle/>
          <a:p>
            <a:pPr marL="285744" indent="-285744"/>
            <a:r>
              <a:rPr lang="en-US" dirty="0">
                <a:cs typeface="Arial" panose="020B0604020202020204" pitchFamily="34" charset="0"/>
              </a:rPr>
              <a:t>UCMJ, Articles 6b.,7, 9, 10, 13</a:t>
            </a:r>
          </a:p>
          <a:p>
            <a:pPr marL="285744" indent="-285744"/>
            <a:r>
              <a:rPr lang="en-US" dirty="0">
                <a:cs typeface="Arial" panose="020B0604020202020204" pitchFamily="34" charset="0"/>
              </a:rPr>
              <a:t>R.C.M. 302, 304, 305 </a:t>
            </a:r>
          </a:p>
          <a:p>
            <a:pPr marL="285744" indent="-285744"/>
            <a:r>
              <a:rPr lang="en-US" dirty="0">
                <a:cs typeface="Arial" panose="020B0604020202020204" pitchFamily="34" charset="0"/>
              </a:rPr>
              <a:t>Criminal Law Online Deskbook, Chapter 7</a:t>
            </a:r>
          </a:p>
          <a:p>
            <a:pPr marL="285744" indent="-285744"/>
            <a:r>
              <a:rPr lang="en-US" dirty="0">
                <a:cs typeface="Arial" panose="020B0604020202020204" pitchFamily="34" charset="0"/>
              </a:rPr>
              <a:t>AR 27-10 (20 April 2024) </a:t>
            </a:r>
          </a:p>
          <a:p>
            <a:endParaRPr lang="en-US" dirty="0"/>
          </a:p>
        </p:txBody>
      </p:sp>
    </p:spTree>
    <p:extLst>
      <p:ext uri="{BB962C8B-B14F-4D97-AF65-F5344CB8AC3E}">
        <p14:creationId xmlns:p14="http://schemas.microsoft.com/office/powerpoint/2010/main" val="914562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A949-2DB2-0447-1E2A-80621311B73C}"/>
              </a:ext>
            </a:extLst>
          </p:cNvPr>
          <p:cNvSpPr>
            <a:spLocks noGrp="1"/>
          </p:cNvSpPr>
          <p:nvPr>
            <p:ph type="title"/>
          </p:nvPr>
        </p:nvSpPr>
        <p:spPr/>
        <p:txBody>
          <a:bodyPr/>
          <a:lstStyle/>
          <a:p>
            <a:r>
              <a:rPr lang="en-US" b="1" dirty="0"/>
              <a:t>Learning Objectives</a:t>
            </a:r>
          </a:p>
        </p:txBody>
      </p:sp>
      <p:sp>
        <p:nvSpPr>
          <p:cNvPr id="3" name="Content Placeholder 2">
            <a:extLst>
              <a:ext uri="{FF2B5EF4-FFF2-40B4-BE49-F238E27FC236}">
                <a16:creationId xmlns:a16="http://schemas.microsoft.com/office/drawing/2014/main" id="{8F993354-9185-13B6-9063-BB75069C4262}"/>
              </a:ext>
            </a:extLst>
          </p:cNvPr>
          <p:cNvSpPr>
            <a:spLocks noGrp="1"/>
          </p:cNvSpPr>
          <p:nvPr>
            <p:ph idx="1"/>
          </p:nvPr>
        </p:nvSpPr>
        <p:spPr/>
        <p:txBody>
          <a:bodyPr>
            <a:normAutofit/>
          </a:bodyPr>
          <a:lstStyle/>
          <a:p>
            <a:r>
              <a:rPr lang="en-US" dirty="0"/>
              <a:t>Understand purpose and procedural requirements for pretrial confinement and restraint.</a:t>
            </a:r>
          </a:p>
          <a:p>
            <a:r>
              <a:rPr lang="en-US" dirty="0"/>
              <a:t>Recognize impacts of PTR on an accused, the command, victims, and counsel.</a:t>
            </a:r>
          </a:p>
          <a:p>
            <a:r>
              <a:rPr lang="en-US" dirty="0"/>
              <a:t>Analyze facts and accurately </a:t>
            </a:r>
            <a:r>
              <a:rPr lang="en-US" dirty="0" err="1"/>
              <a:t>advie</a:t>
            </a:r>
            <a:r>
              <a:rPr lang="en-US" dirty="0"/>
              <a:t> on potential restrictions taking into consideration legal consequences of the imposition of PTC or PTR.</a:t>
            </a:r>
          </a:p>
        </p:txBody>
      </p:sp>
    </p:spTree>
    <p:extLst>
      <p:ext uri="{BB962C8B-B14F-4D97-AF65-F5344CB8AC3E}">
        <p14:creationId xmlns:p14="http://schemas.microsoft.com/office/powerpoint/2010/main" val="1955618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 name="Rectangle 209"/>
          <p:cNvSpPr/>
          <p:nvPr/>
        </p:nvSpPr>
        <p:spPr>
          <a:xfrm rot="20700000">
            <a:off x="939097" y="3699330"/>
            <a:ext cx="10313807" cy="1601965"/>
          </a:xfrm>
          <a:prstGeom prst="rect">
            <a:avLst/>
          </a:prstGeom>
          <a:gradFill flip="none" rotWithShape="1">
            <a:gsLst>
              <a:gs pos="87000">
                <a:schemeClr val="bg1"/>
              </a:gs>
              <a:gs pos="24000">
                <a:schemeClr val="tx1">
                  <a:lumMod val="50000"/>
                  <a:lumOff val="50000"/>
                </a:schemeClr>
              </a:gs>
              <a:gs pos="35000">
                <a:schemeClr val="tx2"/>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11" name="Freeform 210"/>
          <p:cNvSpPr/>
          <p:nvPr/>
        </p:nvSpPr>
        <p:spPr>
          <a:xfrm flipH="1">
            <a:off x="2104501" y="4489124"/>
            <a:ext cx="10060994" cy="2290856"/>
          </a:xfrm>
          <a:custGeom>
            <a:avLst/>
            <a:gdLst>
              <a:gd name="connsiteX0" fmla="*/ 76576 w 8545567"/>
              <a:gd name="connsiteY0" fmla="*/ 99703 h 2279666"/>
              <a:gd name="connsiteX1" fmla="*/ 7936226 w 8545567"/>
              <a:gd name="connsiteY1" fmla="*/ 2196391 h 2279666"/>
              <a:gd name="connsiteX2" fmla="*/ 76576 w 8545567"/>
              <a:gd name="connsiteY2" fmla="*/ 2196391 h 2279666"/>
              <a:gd name="connsiteX3" fmla="*/ 0 w 8545567"/>
              <a:gd name="connsiteY3" fmla="*/ 0 h 2279666"/>
              <a:gd name="connsiteX4" fmla="*/ 0 w 8545567"/>
              <a:gd name="connsiteY4" fmla="*/ 2279666 h 2279666"/>
              <a:gd name="connsiteX5" fmla="*/ 8545567 w 8545567"/>
              <a:gd name="connsiteY5" fmla="*/ 2279666 h 227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5567" h="2279666">
                <a:moveTo>
                  <a:pt x="76576" y="99703"/>
                </a:moveTo>
                <a:lnTo>
                  <a:pt x="7936226" y="2196391"/>
                </a:lnTo>
                <a:lnTo>
                  <a:pt x="76576" y="2196391"/>
                </a:lnTo>
                <a:close/>
                <a:moveTo>
                  <a:pt x="0" y="0"/>
                </a:moveTo>
                <a:lnTo>
                  <a:pt x="0" y="2279666"/>
                </a:lnTo>
                <a:lnTo>
                  <a:pt x="8545567" y="2279666"/>
                </a:ln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2" name="Freeform 211"/>
          <p:cNvSpPr/>
          <p:nvPr/>
        </p:nvSpPr>
        <p:spPr>
          <a:xfrm rot="60000">
            <a:off x="5668990" y="79173"/>
            <a:ext cx="3524304" cy="3186586"/>
          </a:xfrm>
          <a:custGeom>
            <a:avLst/>
            <a:gdLst>
              <a:gd name="connsiteX0" fmla="*/ 1785158 w 3570316"/>
              <a:gd name="connsiteY0" fmla="*/ 0 h 3228189"/>
              <a:gd name="connsiteX1" fmla="*/ 3570316 w 3570316"/>
              <a:gd name="connsiteY1" fmla="*/ 1785158 h 3228189"/>
              <a:gd name="connsiteX2" fmla="*/ 3490059 w 3570316"/>
              <a:gd name="connsiteY2" fmla="*/ 2316010 h 3228189"/>
              <a:gd name="connsiteX3" fmla="*/ 3443634 w 3570316"/>
              <a:gd name="connsiteY3" fmla="*/ 2442854 h 3228189"/>
              <a:gd name="connsiteX4" fmla="*/ 737245 w 3570316"/>
              <a:gd name="connsiteY4" fmla="*/ 3228189 h 3228189"/>
              <a:gd name="connsiteX5" fmla="*/ 649632 w 3570316"/>
              <a:gd name="connsiteY5" fmla="*/ 3162673 h 3228189"/>
              <a:gd name="connsiteX6" fmla="*/ 0 w 3570316"/>
              <a:gd name="connsiteY6" fmla="*/ 1785158 h 3228189"/>
              <a:gd name="connsiteX7" fmla="*/ 1785158 w 3570316"/>
              <a:gd name="connsiteY7" fmla="*/ 0 h 32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0316" h="3228189">
                <a:moveTo>
                  <a:pt x="1785158" y="0"/>
                </a:moveTo>
                <a:cubicBezTo>
                  <a:pt x="2771074" y="0"/>
                  <a:pt x="3570316" y="799242"/>
                  <a:pt x="3570316" y="1785158"/>
                </a:cubicBezTo>
                <a:cubicBezTo>
                  <a:pt x="3570316" y="1970017"/>
                  <a:pt x="3542218" y="2148314"/>
                  <a:pt x="3490059" y="2316010"/>
                </a:cubicBezTo>
                <a:lnTo>
                  <a:pt x="3443634" y="2442854"/>
                </a:lnTo>
                <a:lnTo>
                  <a:pt x="737245" y="3228189"/>
                </a:lnTo>
                <a:lnTo>
                  <a:pt x="649632" y="3162673"/>
                </a:lnTo>
                <a:cubicBezTo>
                  <a:pt x="252885" y="2835249"/>
                  <a:pt x="0" y="2339736"/>
                  <a:pt x="0" y="1785158"/>
                </a:cubicBezTo>
                <a:cubicBezTo>
                  <a:pt x="0" y="799242"/>
                  <a:pt x="799242" y="0"/>
                  <a:pt x="1785158" y="0"/>
                </a:cubicBezTo>
                <a:close/>
              </a:path>
            </a:pathLst>
          </a:custGeom>
          <a:gradFill>
            <a:gsLst>
              <a:gs pos="48000">
                <a:schemeClr val="bg1">
                  <a:lumMod val="85000"/>
                </a:schemeClr>
              </a:gs>
              <a:gs pos="95000">
                <a:schemeClr val="tx1">
                  <a:lumMod val="65000"/>
                  <a:lumOff val="35000"/>
                </a:schemeClr>
              </a:gs>
              <a:gs pos="14000">
                <a:schemeClr val="bg1"/>
              </a:gs>
            </a:gsLst>
            <a:path path="shape">
              <a:fillToRect l="50000" t="50000" r="50000" b="50000"/>
            </a:path>
          </a:gra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3" name="Rectangle 212"/>
          <p:cNvSpPr/>
          <p:nvPr/>
        </p:nvSpPr>
        <p:spPr>
          <a:xfrm rot="20700000">
            <a:off x="4267437" y="3185756"/>
            <a:ext cx="4923078" cy="264024"/>
          </a:xfrm>
          <a:prstGeom prst="rect">
            <a:avLst/>
          </a:prstGeom>
          <a:solidFill>
            <a:schemeClr val="tx2"/>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bg1"/>
                </a:solidFill>
                <a:cs typeface="Arial" panose="020B0604020202020204" pitchFamily="34" charset="0"/>
              </a:rPr>
              <a:t>REFERRAL</a:t>
            </a:r>
          </a:p>
        </p:txBody>
      </p:sp>
      <p:grpSp>
        <p:nvGrpSpPr>
          <p:cNvPr id="214" name="Group 213"/>
          <p:cNvGrpSpPr/>
          <p:nvPr/>
        </p:nvGrpSpPr>
        <p:grpSpPr>
          <a:xfrm rot="20700000">
            <a:off x="7447799" y="4439061"/>
            <a:ext cx="825732" cy="810458"/>
            <a:chOff x="7416127" y="2976178"/>
            <a:chExt cx="1712392" cy="1680723"/>
          </a:xfrm>
          <a:effectLst/>
        </p:grpSpPr>
        <p:sp>
          <p:nvSpPr>
            <p:cNvPr id="260" name="Oval 259"/>
            <p:cNvSpPr/>
            <p:nvPr/>
          </p:nvSpPr>
          <p:spPr>
            <a:xfrm rot="10740000">
              <a:off x="7450680" y="2976178"/>
              <a:ext cx="1657637" cy="1680723"/>
            </a:xfrm>
            <a:prstGeom prst="ellipse">
              <a:avLst/>
            </a:prstGeom>
            <a:solidFill>
              <a:srgbClr val="FFFF00"/>
            </a:solidFill>
            <a:ln>
              <a:solidFill>
                <a:schemeClr val="bg1"/>
              </a:solidFill>
            </a:ln>
            <a:effectLst>
              <a:outerShdw blurRad="50800" dist="50800" dir="5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61" name="Group 260"/>
            <p:cNvGrpSpPr/>
            <p:nvPr/>
          </p:nvGrpSpPr>
          <p:grpSpPr>
            <a:xfrm>
              <a:off x="7416127" y="2990642"/>
              <a:ext cx="1712392" cy="1665156"/>
              <a:chOff x="9154693" y="1185349"/>
              <a:chExt cx="1712392" cy="1665156"/>
            </a:xfrm>
          </p:grpSpPr>
          <p:sp>
            <p:nvSpPr>
              <p:cNvPr id="262" name="Arc 261"/>
              <p:cNvSpPr/>
              <p:nvPr/>
            </p:nvSpPr>
            <p:spPr>
              <a:xfrm rot="14524623">
                <a:off x="9185533" y="1154509"/>
                <a:ext cx="1635342" cy="1697022"/>
              </a:xfrm>
              <a:prstGeom prst="arc">
                <a:avLst/>
              </a:prstGeom>
              <a:solidFill>
                <a:srgbClr val="FFFF00"/>
              </a:solidFill>
              <a:ln w="2540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63" name="Arc 262"/>
              <p:cNvSpPr/>
              <p:nvPr/>
            </p:nvSpPr>
            <p:spPr>
              <a:xfrm rot="9428472">
                <a:off x="9156644" y="1215163"/>
                <a:ext cx="1697028" cy="1635342"/>
              </a:xfrm>
              <a:prstGeom prst="arc">
                <a:avLst/>
              </a:prstGeom>
              <a:solidFill>
                <a:srgbClr val="FFFF00"/>
              </a:solidFill>
              <a:ln w="2540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sp>
            <p:nvSpPr>
              <p:cNvPr id="264" name="Arc 263"/>
              <p:cNvSpPr/>
              <p:nvPr/>
            </p:nvSpPr>
            <p:spPr>
              <a:xfrm rot="3975266">
                <a:off x="9193599" y="1183320"/>
                <a:ext cx="1635343" cy="1697030"/>
              </a:xfrm>
              <a:prstGeom prst="arc">
                <a:avLst/>
              </a:prstGeom>
              <a:solidFill>
                <a:srgbClr val="FFFF00"/>
              </a:solidFill>
              <a:ln w="2540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sp>
            <p:nvSpPr>
              <p:cNvPr id="265" name="Arc 264"/>
              <p:cNvSpPr/>
              <p:nvPr/>
            </p:nvSpPr>
            <p:spPr>
              <a:xfrm rot="20273478">
                <a:off x="9170056" y="1186103"/>
                <a:ext cx="1697029" cy="1635344"/>
              </a:xfrm>
              <a:prstGeom prst="arc">
                <a:avLst/>
              </a:prstGeom>
              <a:solidFill>
                <a:srgbClr val="FFFF00"/>
              </a:solidFill>
              <a:ln w="2540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grpSp>
      </p:grpSp>
      <p:sp>
        <p:nvSpPr>
          <p:cNvPr id="215" name="Rectangle 8"/>
          <p:cNvSpPr/>
          <p:nvPr/>
        </p:nvSpPr>
        <p:spPr>
          <a:xfrm>
            <a:off x="5472489" y="1210497"/>
            <a:ext cx="3871014" cy="276292"/>
          </a:xfrm>
          <a:custGeom>
            <a:avLst/>
            <a:gdLst>
              <a:gd name="connsiteX0" fmla="*/ 0 w 3890386"/>
              <a:gd name="connsiteY0" fmla="*/ 0 h 356176"/>
              <a:gd name="connsiteX1" fmla="*/ 3890386 w 3890386"/>
              <a:gd name="connsiteY1" fmla="*/ 0 h 356176"/>
              <a:gd name="connsiteX2" fmla="*/ 3890386 w 3890386"/>
              <a:gd name="connsiteY2" fmla="*/ 356176 h 356176"/>
              <a:gd name="connsiteX3" fmla="*/ 0 w 3890386"/>
              <a:gd name="connsiteY3" fmla="*/ 356176 h 356176"/>
              <a:gd name="connsiteX4" fmla="*/ 0 w 3890386"/>
              <a:gd name="connsiteY4" fmla="*/ 0 h 356176"/>
              <a:gd name="connsiteX0" fmla="*/ 0 w 3890386"/>
              <a:gd name="connsiteY0" fmla="*/ 22563 h 378739"/>
              <a:gd name="connsiteX1" fmla="*/ 1943261 w 3890386"/>
              <a:gd name="connsiteY1" fmla="*/ 0 h 378739"/>
              <a:gd name="connsiteX2" fmla="*/ 3890386 w 3890386"/>
              <a:gd name="connsiteY2" fmla="*/ 22563 h 378739"/>
              <a:gd name="connsiteX3" fmla="*/ 3890386 w 3890386"/>
              <a:gd name="connsiteY3" fmla="*/ 378739 h 378739"/>
              <a:gd name="connsiteX4" fmla="*/ 0 w 3890386"/>
              <a:gd name="connsiteY4" fmla="*/ 378739 h 378739"/>
              <a:gd name="connsiteX5" fmla="*/ 0 w 3890386"/>
              <a:gd name="connsiteY5" fmla="*/ 22563 h 378739"/>
              <a:gd name="connsiteX0" fmla="*/ 0 w 3890386"/>
              <a:gd name="connsiteY0" fmla="*/ 22563 h 378739"/>
              <a:gd name="connsiteX1" fmla="*/ 1943261 w 3890386"/>
              <a:gd name="connsiteY1" fmla="*/ 0 h 378739"/>
              <a:gd name="connsiteX2" fmla="*/ 3890386 w 3890386"/>
              <a:gd name="connsiteY2" fmla="*/ 22563 h 378739"/>
              <a:gd name="connsiteX3" fmla="*/ 3890386 w 3890386"/>
              <a:gd name="connsiteY3" fmla="*/ 378739 h 378739"/>
              <a:gd name="connsiteX4" fmla="*/ 0 w 3890386"/>
              <a:gd name="connsiteY4" fmla="*/ 378739 h 378739"/>
              <a:gd name="connsiteX5" fmla="*/ 0 w 3890386"/>
              <a:gd name="connsiteY5" fmla="*/ 22563 h 378739"/>
              <a:gd name="connsiteX0" fmla="*/ 0 w 3890386"/>
              <a:gd name="connsiteY0" fmla="*/ 22563 h 378739"/>
              <a:gd name="connsiteX1" fmla="*/ 1943261 w 3890386"/>
              <a:gd name="connsiteY1" fmla="*/ 0 h 378739"/>
              <a:gd name="connsiteX2" fmla="*/ 3890386 w 3890386"/>
              <a:gd name="connsiteY2" fmla="*/ 22563 h 378739"/>
              <a:gd name="connsiteX3" fmla="*/ 3890386 w 3890386"/>
              <a:gd name="connsiteY3" fmla="*/ 378739 h 378739"/>
              <a:gd name="connsiteX4" fmla="*/ 0 w 3890386"/>
              <a:gd name="connsiteY4" fmla="*/ 378739 h 378739"/>
              <a:gd name="connsiteX5" fmla="*/ 0 w 3890386"/>
              <a:gd name="connsiteY5" fmla="*/ 22563 h 378739"/>
              <a:gd name="connsiteX0" fmla="*/ 0 w 3890386"/>
              <a:gd name="connsiteY0" fmla="*/ 37912 h 394088"/>
              <a:gd name="connsiteX1" fmla="*/ 1943261 w 3890386"/>
              <a:gd name="connsiteY1" fmla="*/ 15349 h 394088"/>
              <a:gd name="connsiteX2" fmla="*/ 3890386 w 3890386"/>
              <a:gd name="connsiteY2" fmla="*/ 37912 h 394088"/>
              <a:gd name="connsiteX3" fmla="*/ 3890386 w 3890386"/>
              <a:gd name="connsiteY3" fmla="*/ 394088 h 394088"/>
              <a:gd name="connsiteX4" fmla="*/ 0 w 3890386"/>
              <a:gd name="connsiteY4" fmla="*/ 394088 h 394088"/>
              <a:gd name="connsiteX5" fmla="*/ 0 w 3890386"/>
              <a:gd name="connsiteY5" fmla="*/ 37912 h 394088"/>
              <a:gd name="connsiteX0" fmla="*/ 0 w 3890386"/>
              <a:gd name="connsiteY0" fmla="*/ 36296 h 392472"/>
              <a:gd name="connsiteX1" fmla="*/ 1943261 w 3890386"/>
              <a:gd name="connsiteY1" fmla="*/ 13733 h 392472"/>
              <a:gd name="connsiteX2" fmla="*/ 3890386 w 3890386"/>
              <a:gd name="connsiteY2" fmla="*/ 36296 h 392472"/>
              <a:gd name="connsiteX3" fmla="*/ 3890386 w 3890386"/>
              <a:gd name="connsiteY3" fmla="*/ 392472 h 392472"/>
              <a:gd name="connsiteX4" fmla="*/ 0 w 3890386"/>
              <a:gd name="connsiteY4" fmla="*/ 392472 h 392472"/>
              <a:gd name="connsiteX5" fmla="*/ 0 w 3890386"/>
              <a:gd name="connsiteY5" fmla="*/ 36296 h 392472"/>
              <a:gd name="connsiteX0" fmla="*/ 0 w 3890386"/>
              <a:gd name="connsiteY0" fmla="*/ 34751 h 390927"/>
              <a:gd name="connsiteX1" fmla="*/ 1943261 w 3890386"/>
              <a:gd name="connsiteY1" fmla="*/ 12188 h 390927"/>
              <a:gd name="connsiteX2" fmla="*/ 3890386 w 3890386"/>
              <a:gd name="connsiteY2" fmla="*/ 34751 h 390927"/>
              <a:gd name="connsiteX3" fmla="*/ 3890386 w 3890386"/>
              <a:gd name="connsiteY3" fmla="*/ 390927 h 390927"/>
              <a:gd name="connsiteX4" fmla="*/ 0 w 3890386"/>
              <a:gd name="connsiteY4" fmla="*/ 390927 h 390927"/>
              <a:gd name="connsiteX5" fmla="*/ 0 w 3890386"/>
              <a:gd name="connsiteY5" fmla="*/ 34751 h 390927"/>
              <a:gd name="connsiteX0" fmla="*/ 0 w 3890386"/>
              <a:gd name="connsiteY0" fmla="*/ 34751 h 390927"/>
              <a:gd name="connsiteX1" fmla="*/ 1943261 w 3890386"/>
              <a:gd name="connsiteY1" fmla="*/ 12188 h 390927"/>
              <a:gd name="connsiteX2" fmla="*/ 3890386 w 3890386"/>
              <a:gd name="connsiteY2" fmla="*/ 34751 h 390927"/>
              <a:gd name="connsiteX3" fmla="*/ 3890386 w 3890386"/>
              <a:gd name="connsiteY3" fmla="*/ 390927 h 390927"/>
              <a:gd name="connsiteX4" fmla="*/ 0 w 3890386"/>
              <a:gd name="connsiteY4" fmla="*/ 390927 h 390927"/>
              <a:gd name="connsiteX5" fmla="*/ 0 w 3890386"/>
              <a:gd name="connsiteY5" fmla="*/ 34751 h 390927"/>
              <a:gd name="connsiteX0" fmla="*/ 0 w 3890386"/>
              <a:gd name="connsiteY0" fmla="*/ 34751 h 390927"/>
              <a:gd name="connsiteX1" fmla="*/ 1943261 w 3890386"/>
              <a:gd name="connsiteY1" fmla="*/ 12188 h 390927"/>
              <a:gd name="connsiteX2" fmla="*/ 3890386 w 3890386"/>
              <a:gd name="connsiteY2" fmla="*/ 34751 h 390927"/>
              <a:gd name="connsiteX3" fmla="*/ 3890386 w 3890386"/>
              <a:gd name="connsiteY3" fmla="*/ 390927 h 390927"/>
              <a:gd name="connsiteX4" fmla="*/ 0 w 3890386"/>
              <a:gd name="connsiteY4" fmla="*/ 390927 h 390927"/>
              <a:gd name="connsiteX5" fmla="*/ 0 w 3890386"/>
              <a:gd name="connsiteY5" fmla="*/ 34751 h 390927"/>
              <a:gd name="connsiteX0" fmla="*/ 0 w 3890386"/>
              <a:gd name="connsiteY0" fmla="*/ 40174 h 396350"/>
              <a:gd name="connsiteX1" fmla="*/ 1943261 w 3890386"/>
              <a:gd name="connsiteY1" fmla="*/ 17611 h 396350"/>
              <a:gd name="connsiteX2" fmla="*/ 3890386 w 3890386"/>
              <a:gd name="connsiteY2" fmla="*/ 40174 h 396350"/>
              <a:gd name="connsiteX3" fmla="*/ 3890386 w 3890386"/>
              <a:gd name="connsiteY3" fmla="*/ 396350 h 396350"/>
              <a:gd name="connsiteX4" fmla="*/ 0 w 3890386"/>
              <a:gd name="connsiteY4" fmla="*/ 396350 h 396350"/>
              <a:gd name="connsiteX5" fmla="*/ 0 w 3890386"/>
              <a:gd name="connsiteY5" fmla="*/ 40174 h 396350"/>
              <a:gd name="connsiteX0" fmla="*/ 0 w 3890386"/>
              <a:gd name="connsiteY0" fmla="*/ 34751 h 390927"/>
              <a:gd name="connsiteX1" fmla="*/ 1943261 w 3890386"/>
              <a:gd name="connsiteY1" fmla="*/ 12188 h 390927"/>
              <a:gd name="connsiteX2" fmla="*/ 3890386 w 3890386"/>
              <a:gd name="connsiteY2" fmla="*/ 34751 h 390927"/>
              <a:gd name="connsiteX3" fmla="*/ 3890386 w 3890386"/>
              <a:gd name="connsiteY3" fmla="*/ 390927 h 390927"/>
              <a:gd name="connsiteX4" fmla="*/ 0 w 3890386"/>
              <a:gd name="connsiteY4" fmla="*/ 390927 h 390927"/>
              <a:gd name="connsiteX5" fmla="*/ 0 w 3890386"/>
              <a:gd name="connsiteY5" fmla="*/ 34751 h 390927"/>
              <a:gd name="connsiteX0" fmla="*/ 0 w 3890386"/>
              <a:gd name="connsiteY0" fmla="*/ 22563 h 378739"/>
              <a:gd name="connsiteX1" fmla="*/ 1943261 w 3890386"/>
              <a:gd name="connsiteY1" fmla="*/ 0 h 378739"/>
              <a:gd name="connsiteX2" fmla="*/ 3890386 w 3890386"/>
              <a:gd name="connsiteY2" fmla="*/ 22563 h 378739"/>
              <a:gd name="connsiteX3" fmla="*/ 3890386 w 3890386"/>
              <a:gd name="connsiteY3" fmla="*/ 378739 h 378739"/>
              <a:gd name="connsiteX4" fmla="*/ 0 w 3890386"/>
              <a:gd name="connsiteY4" fmla="*/ 378739 h 378739"/>
              <a:gd name="connsiteX5" fmla="*/ 0 w 3890386"/>
              <a:gd name="connsiteY5" fmla="*/ 22563 h 378739"/>
              <a:gd name="connsiteX0" fmla="*/ 0 w 3890386"/>
              <a:gd name="connsiteY0" fmla="*/ 22563 h 378739"/>
              <a:gd name="connsiteX1" fmla="*/ 1943261 w 3890386"/>
              <a:gd name="connsiteY1" fmla="*/ 0 h 378739"/>
              <a:gd name="connsiteX2" fmla="*/ 3890386 w 3890386"/>
              <a:gd name="connsiteY2" fmla="*/ 22563 h 378739"/>
              <a:gd name="connsiteX3" fmla="*/ 3890386 w 3890386"/>
              <a:gd name="connsiteY3" fmla="*/ 378739 h 378739"/>
              <a:gd name="connsiteX4" fmla="*/ 0 w 3890386"/>
              <a:gd name="connsiteY4" fmla="*/ 378739 h 378739"/>
              <a:gd name="connsiteX5" fmla="*/ 0 w 3890386"/>
              <a:gd name="connsiteY5" fmla="*/ 22563 h 378739"/>
              <a:gd name="connsiteX0" fmla="*/ 0 w 3890386"/>
              <a:gd name="connsiteY0" fmla="*/ 22563 h 378739"/>
              <a:gd name="connsiteX1" fmla="*/ 1943261 w 3890386"/>
              <a:gd name="connsiteY1" fmla="*/ 0 h 378739"/>
              <a:gd name="connsiteX2" fmla="*/ 3890386 w 3890386"/>
              <a:gd name="connsiteY2" fmla="*/ 22563 h 378739"/>
              <a:gd name="connsiteX3" fmla="*/ 3890386 w 3890386"/>
              <a:gd name="connsiteY3" fmla="*/ 378739 h 378739"/>
              <a:gd name="connsiteX4" fmla="*/ 0 w 3890386"/>
              <a:gd name="connsiteY4" fmla="*/ 378739 h 378739"/>
              <a:gd name="connsiteX5" fmla="*/ 0 w 3890386"/>
              <a:gd name="connsiteY5" fmla="*/ 22563 h 378739"/>
              <a:gd name="connsiteX0" fmla="*/ 0 w 3890386"/>
              <a:gd name="connsiteY0" fmla="*/ 22563 h 378739"/>
              <a:gd name="connsiteX1" fmla="*/ 1943261 w 3890386"/>
              <a:gd name="connsiteY1" fmla="*/ 0 h 378739"/>
              <a:gd name="connsiteX2" fmla="*/ 3890386 w 3890386"/>
              <a:gd name="connsiteY2" fmla="*/ 22563 h 378739"/>
              <a:gd name="connsiteX3" fmla="*/ 3890386 w 3890386"/>
              <a:gd name="connsiteY3" fmla="*/ 378739 h 378739"/>
              <a:gd name="connsiteX4" fmla="*/ 0 w 3890386"/>
              <a:gd name="connsiteY4" fmla="*/ 378739 h 378739"/>
              <a:gd name="connsiteX5" fmla="*/ 0 w 3890386"/>
              <a:gd name="connsiteY5" fmla="*/ 22563 h 37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0386" h="378739">
                <a:moveTo>
                  <a:pt x="0" y="22563"/>
                </a:moveTo>
                <a:cubicBezTo>
                  <a:pt x="647754" y="5517"/>
                  <a:pt x="1295507" y="7521"/>
                  <a:pt x="1943261" y="0"/>
                </a:cubicBezTo>
                <a:cubicBezTo>
                  <a:pt x="2592303" y="7521"/>
                  <a:pt x="3246107" y="755"/>
                  <a:pt x="3890386" y="22563"/>
                </a:cubicBezTo>
                <a:lnTo>
                  <a:pt x="3890386" y="378739"/>
                </a:lnTo>
                <a:lnTo>
                  <a:pt x="0" y="378739"/>
                </a:lnTo>
                <a:lnTo>
                  <a:pt x="0" y="22563"/>
                </a:lnTo>
                <a:close/>
              </a:path>
            </a:pathLst>
          </a:cu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16" name="Group 215"/>
          <p:cNvGrpSpPr/>
          <p:nvPr/>
        </p:nvGrpSpPr>
        <p:grpSpPr>
          <a:xfrm>
            <a:off x="6260589" y="1021361"/>
            <a:ext cx="2267589" cy="1384521"/>
            <a:chOff x="5583130" y="3472501"/>
            <a:chExt cx="2599380" cy="1572016"/>
          </a:xfrm>
          <a:effectLst/>
        </p:grpSpPr>
        <p:sp>
          <p:nvSpPr>
            <p:cNvPr id="257" name="Rectangle 71"/>
            <p:cNvSpPr/>
            <p:nvPr/>
          </p:nvSpPr>
          <p:spPr>
            <a:xfrm>
              <a:off x="6638877" y="3472501"/>
              <a:ext cx="487885" cy="1572016"/>
            </a:xfrm>
            <a:custGeom>
              <a:avLst/>
              <a:gdLst>
                <a:gd name="connsiteX0" fmla="*/ 0 w 386285"/>
                <a:gd name="connsiteY0" fmla="*/ 0 h 1565666"/>
                <a:gd name="connsiteX1" fmla="*/ 386285 w 386285"/>
                <a:gd name="connsiteY1" fmla="*/ 0 h 1565666"/>
                <a:gd name="connsiteX2" fmla="*/ 386285 w 386285"/>
                <a:gd name="connsiteY2" fmla="*/ 1565666 h 1565666"/>
                <a:gd name="connsiteX3" fmla="*/ 0 w 386285"/>
                <a:gd name="connsiteY3" fmla="*/ 1565666 h 1565666"/>
                <a:gd name="connsiteX4" fmla="*/ 0 w 386285"/>
                <a:gd name="connsiteY4" fmla="*/ 0 h 1565666"/>
                <a:gd name="connsiteX0" fmla="*/ 0 w 437085"/>
                <a:gd name="connsiteY0" fmla="*/ 0 h 1565666"/>
                <a:gd name="connsiteX1" fmla="*/ 386285 w 437085"/>
                <a:gd name="connsiteY1" fmla="*/ 0 h 1565666"/>
                <a:gd name="connsiteX2" fmla="*/ 437085 w 437085"/>
                <a:gd name="connsiteY2" fmla="*/ 1565666 h 1565666"/>
                <a:gd name="connsiteX3" fmla="*/ 0 w 437085"/>
                <a:gd name="connsiteY3" fmla="*/ 1565666 h 1565666"/>
                <a:gd name="connsiteX4" fmla="*/ 0 w 437085"/>
                <a:gd name="connsiteY4" fmla="*/ 0 h 1565666"/>
                <a:gd name="connsiteX0" fmla="*/ 50800 w 487885"/>
                <a:gd name="connsiteY0" fmla="*/ 0 h 1572016"/>
                <a:gd name="connsiteX1" fmla="*/ 437085 w 487885"/>
                <a:gd name="connsiteY1" fmla="*/ 0 h 1572016"/>
                <a:gd name="connsiteX2" fmla="*/ 487885 w 487885"/>
                <a:gd name="connsiteY2" fmla="*/ 1565666 h 1572016"/>
                <a:gd name="connsiteX3" fmla="*/ 0 w 487885"/>
                <a:gd name="connsiteY3" fmla="*/ 1572016 h 1572016"/>
                <a:gd name="connsiteX4" fmla="*/ 50800 w 487885"/>
                <a:gd name="connsiteY4" fmla="*/ 0 h 157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885" h="1572016">
                  <a:moveTo>
                    <a:pt x="50800" y="0"/>
                  </a:moveTo>
                  <a:lnTo>
                    <a:pt x="437085" y="0"/>
                  </a:lnTo>
                  <a:lnTo>
                    <a:pt x="487885" y="1565666"/>
                  </a:lnTo>
                  <a:lnTo>
                    <a:pt x="0" y="1572016"/>
                  </a:lnTo>
                  <a:lnTo>
                    <a:pt x="50800"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dirty="0">
                  <a:solidFill>
                    <a:schemeClr val="tx1"/>
                  </a:solidFill>
                </a:rPr>
                <a:t>     </a:t>
              </a:r>
              <a:r>
                <a:rPr lang="en-US" sz="1050" b="1" dirty="0">
                  <a:solidFill>
                    <a:schemeClr val="tx1"/>
                  </a:solidFill>
                </a:rPr>
                <a:t>MERITS</a:t>
              </a:r>
            </a:p>
          </p:txBody>
        </p:sp>
        <p:sp>
          <p:nvSpPr>
            <p:cNvPr id="258" name="Rectangle 71"/>
            <p:cNvSpPr/>
            <p:nvPr/>
          </p:nvSpPr>
          <p:spPr>
            <a:xfrm>
              <a:off x="5583130" y="3472501"/>
              <a:ext cx="487885" cy="1572016"/>
            </a:xfrm>
            <a:custGeom>
              <a:avLst/>
              <a:gdLst>
                <a:gd name="connsiteX0" fmla="*/ 0 w 386285"/>
                <a:gd name="connsiteY0" fmla="*/ 0 h 1565666"/>
                <a:gd name="connsiteX1" fmla="*/ 386285 w 386285"/>
                <a:gd name="connsiteY1" fmla="*/ 0 h 1565666"/>
                <a:gd name="connsiteX2" fmla="*/ 386285 w 386285"/>
                <a:gd name="connsiteY2" fmla="*/ 1565666 h 1565666"/>
                <a:gd name="connsiteX3" fmla="*/ 0 w 386285"/>
                <a:gd name="connsiteY3" fmla="*/ 1565666 h 1565666"/>
                <a:gd name="connsiteX4" fmla="*/ 0 w 386285"/>
                <a:gd name="connsiteY4" fmla="*/ 0 h 1565666"/>
                <a:gd name="connsiteX0" fmla="*/ 0 w 437085"/>
                <a:gd name="connsiteY0" fmla="*/ 0 h 1565666"/>
                <a:gd name="connsiteX1" fmla="*/ 386285 w 437085"/>
                <a:gd name="connsiteY1" fmla="*/ 0 h 1565666"/>
                <a:gd name="connsiteX2" fmla="*/ 437085 w 437085"/>
                <a:gd name="connsiteY2" fmla="*/ 1565666 h 1565666"/>
                <a:gd name="connsiteX3" fmla="*/ 0 w 437085"/>
                <a:gd name="connsiteY3" fmla="*/ 1565666 h 1565666"/>
                <a:gd name="connsiteX4" fmla="*/ 0 w 437085"/>
                <a:gd name="connsiteY4" fmla="*/ 0 h 1565666"/>
                <a:gd name="connsiteX0" fmla="*/ 50800 w 487885"/>
                <a:gd name="connsiteY0" fmla="*/ 0 h 1572016"/>
                <a:gd name="connsiteX1" fmla="*/ 437085 w 487885"/>
                <a:gd name="connsiteY1" fmla="*/ 0 h 1572016"/>
                <a:gd name="connsiteX2" fmla="*/ 487885 w 487885"/>
                <a:gd name="connsiteY2" fmla="*/ 1565666 h 1572016"/>
                <a:gd name="connsiteX3" fmla="*/ 0 w 487885"/>
                <a:gd name="connsiteY3" fmla="*/ 1572016 h 1572016"/>
                <a:gd name="connsiteX4" fmla="*/ 50800 w 487885"/>
                <a:gd name="connsiteY4" fmla="*/ 0 h 157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885" h="1572016">
                  <a:moveTo>
                    <a:pt x="50800" y="0"/>
                  </a:moveTo>
                  <a:lnTo>
                    <a:pt x="437085" y="0"/>
                  </a:lnTo>
                  <a:lnTo>
                    <a:pt x="487885" y="1565666"/>
                  </a:lnTo>
                  <a:lnTo>
                    <a:pt x="0" y="1572016"/>
                  </a:lnTo>
                  <a:lnTo>
                    <a:pt x="50800"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dirty="0">
                  <a:solidFill>
                    <a:schemeClr val="tx1"/>
                  </a:solidFill>
                </a:rPr>
                <a:t>   MOTIONS</a:t>
              </a:r>
            </a:p>
          </p:txBody>
        </p:sp>
        <p:sp>
          <p:nvSpPr>
            <p:cNvPr id="259" name="Rectangle 71"/>
            <p:cNvSpPr/>
            <p:nvPr/>
          </p:nvSpPr>
          <p:spPr>
            <a:xfrm>
              <a:off x="7694625" y="3472501"/>
              <a:ext cx="487885" cy="1572016"/>
            </a:xfrm>
            <a:custGeom>
              <a:avLst/>
              <a:gdLst>
                <a:gd name="connsiteX0" fmla="*/ 0 w 386285"/>
                <a:gd name="connsiteY0" fmla="*/ 0 h 1565666"/>
                <a:gd name="connsiteX1" fmla="*/ 386285 w 386285"/>
                <a:gd name="connsiteY1" fmla="*/ 0 h 1565666"/>
                <a:gd name="connsiteX2" fmla="*/ 386285 w 386285"/>
                <a:gd name="connsiteY2" fmla="*/ 1565666 h 1565666"/>
                <a:gd name="connsiteX3" fmla="*/ 0 w 386285"/>
                <a:gd name="connsiteY3" fmla="*/ 1565666 h 1565666"/>
                <a:gd name="connsiteX4" fmla="*/ 0 w 386285"/>
                <a:gd name="connsiteY4" fmla="*/ 0 h 1565666"/>
                <a:gd name="connsiteX0" fmla="*/ 0 w 437085"/>
                <a:gd name="connsiteY0" fmla="*/ 0 h 1565666"/>
                <a:gd name="connsiteX1" fmla="*/ 386285 w 437085"/>
                <a:gd name="connsiteY1" fmla="*/ 0 h 1565666"/>
                <a:gd name="connsiteX2" fmla="*/ 437085 w 437085"/>
                <a:gd name="connsiteY2" fmla="*/ 1565666 h 1565666"/>
                <a:gd name="connsiteX3" fmla="*/ 0 w 437085"/>
                <a:gd name="connsiteY3" fmla="*/ 1565666 h 1565666"/>
                <a:gd name="connsiteX4" fmla="*/ 0 w 437085"/>
                <a:gd name="connsiteY4" fmla="*/ 0 h 1565666"/>
                <a:gd name="connsiteX0" fmla="*/ 50800 w 487885"/>
                <a:gd name="connsiteY0" fmla="*/ 0 h 1572016"/>
                <a:gd name="connsiteX1" fmla="*/ 437085 w 487885"/>
                <a:gd name="connsiteY1" fmla="*/ 0 h 1572016"/>
                <a:gd name="connsiteX2" fmla="*/ 487885 w 487885"/>
                <a:gd name="connsiteY2" fmla="*/ 1565666 h 1572016"/>
                <a:gd name="connsiteX3" fmla="*/ 0 w 487885"/>
                <a:gd name="connsiteY3" fmla="*/ 1572016 h 1572016"/>
                <a:gd name="connsiteX4" fmla="*/ 50800 w 487885"/>
                <a:gd name="connsiteY4" fmla="*/ 0 h 157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885" h="1572016">
                  <a:moveTo>
                    <a:pt x="50800" y="0"/>
                  </a:moveTo>
                  <a:lnTo>
                    <a:pt x="437085" y="0"/>
                  </a:lnTo>
                  <a:lnTo>
                    <a:pt x="487885" y="1565666"/>
                  </a:lnTo>
                  <a:lnTo>
                    <a:pt x="0" y="1572016"/>
                  </a:lnTo>
                  <a:lnTo>
                    <a:pt x="50800"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dirty="0">
                  <a:solidFill>
                    <a:schemeClr val="tx1"/>
                  </a:solidFill>
                </a:rPr>
                <a:t> SENTENCING</a:t>
              </a:r>
            </a:p>
          </p:txBody>
        </p:sp>
      </p:grpSp>
      <p:sp>
        <p:nvSpPr>
          <p:cNvPr id="217" name="Isosceles Triangle 216"/>
          <p:cNvSpPr/>
          <p:nvPr/>
        </p:nvSpPr>
        <p:spPr>
          <a:xfrm>
            <a:off x="5796013" y="78635"/>
            <a:ext cx="3196726" cy="773763"/>
          </a:xfrm>
          <a:prstGeom prst="triangle">
            <a:avLst>
              <a:gd name="adj" fmla="val 49932"/>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b="1" dirty="0">
                <a:solidFill>
                  <a:schemeClr val="tx1"/>
                </a:solidFill>
              </a:rPr>
              <a:t>APPEAL</a:t>
            </a:r>
          </a:p>
          <a:p>
            <a:pPr algn="ctr"/>
            <a:endParaRPr lang="en-US" dirty="0">
              <a:solidFill>
                <a:schemeClr val="tx1"/>
              </a:solidFill>
            </a:endParaRPr>
          </a:p>
        </p:txBody>
      </p:sp>
      <p:sp>
        <p:nvSpPr>
          <p:cNvPr id="218" name="Rectangle 217"/>
          <p:cNvSpPr/>
          <p:nvPr/>
        </p:nvSpPr>
        <p:spPr>
          <a:xfrm>
            <a:off x="5822112" y="858167"/>
            <a:ext cx="3170627" cy="184828"/>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b="1" dirty="0">
                <a:solidFill>
                  <a:schemeClr val="tx1"/>
                </a:solidFill>
              </a:rPr>
              <a:t>ENTRY OF JUDGMENT/CONVENING AUTHORITY ACTION</a:t>
            </a:r>
          </a:p>
        </p:txBody>
      </p:sp>
      <p:sp>
        <p:nvSpPr>
          <p:cNvPr id="219" name="Rectangle 218"/>
          <p:cNvSpPr/>
          <p:nvPr/>
        </p:nvSpPr>
        <p:spPr>
          <a:xfrm>
            <a:off x="6114391" y="1042995"/>
            <a:ext cx="2559970" cy="152469"/>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b="1" dirty="0">
                <a:solidFill>
                  <a:schemeClr val="tx1"/>
                </a:solidFill>
              </a:rPr>
              <a:t>POST-TRIAL</a:t>
            </a:r>
          </a:p>
        </p:txBody>
      </p:sp>
      <p:sp>
        <p:nvSpPr>
          <p:cNvPr id="220" name="Rectangle 133"/>
          <p:cNvSpPr/>
          <p:nvPr/>
        </p:nvSpPr>
        <p:spPr>
          <a:xfrm>
            <a:off x="5465992" y="1229730"/>
            <a:ext cx="3887198" cy="375885"/>
          </a:xfrm>
          <a:custGeom>
            <a:avLst/>
            <a:gdLst>
              <a:gd name="connsiteX0" fmla="*/ 0 w 3887198"/>
              <a:gd name="connsiteY0" fmla="*/ 0 h 374254"/>
              <a:gd name="connsiteX1" fmla="*/ 3887198 w 3887198"/>
              <a:gd name="connsiteY1" fmla="*/ 0 h 374254"/>
              <a:gd name="connsiteX2" fmla="*/ 3887198 w 3887198"/>
              <a:gd name="connsiteY2" fmla="*/ 374254 h 374254"/>
              <a:gd name="connsiteX3" fmla="*/ 0 w 3887198"/>
              <a:gd name="connsiteY3" fmla="*/ 374254 h 374254"/>
              <a:gd name="connsiteX4" fmla="*/ 0 w 3887198"/>
              <a:gd name="connsiteY4" fmla="*/ 0 h 374254"/>
              <a:gd name="connsiteX0" fmla="*/ 0 w 3887198"/>
              <a:gd name="connsiteY0" fmla="*/ 0 h 390043"/>
              <a:gd name="connsiteX1" fmla="*/ 3887198 w 3887198"/>
              <a:gd name="connsiteY1" fmla="*/ 0 h 390043"/>
              <a:gd name="connsiteX2" fmla="*/ 3887198 w 3887198"/>
              <a:gd name="connsiteY2" fmla="*/ 374254 h 390043"/>
              <a:gd name="connsiteX3" fmla="*/ 1928167 w 3887198"/>
              <a:gd name="connsiteY3" fmla="*/ 390043 h 390043"/>
              <a:gd name="connsiteX4" fmla="*/ 0 w 3887198"/>
              <a:gd name="connsiteY4" fmla="*/ 374254 h 390043"/>
              <a:gd name="connsiteX5" fmla="*/ 0 w 3887198"/>
              <a:gd name="connsiteY5" fmla="*/ 0 h 390043"/>
              <a:gd name="connsiteX0" fmla="*/ 0 w 3887198"/>
              <a:gd name="connsiteY0" fmla="*/ 0 h 390043"/>
              <a:gd name="connsiteX1" fmla="*/ 1916261 w 3887198"/>
              <a:gd name="connsiteY1" fmla="*/ 18568 h 390043"/>
              <a:gd name="connsiteX2" fmla="*/ 3887198 w 3887198"/>
              <a:gd name="connsiteY2" fmla="*/ 0 h 390043"/>
              <a:gd name="connsiteX3" fmla="*/ 3887198 w 3887198"/>
              <a:gd name="connsiteY3" fmla="*/ 374254 h 390043"/>
              <a:gd name="connsiteX4" fmla="*/ 1928167 w 3887198"/>
              <a:gd name="connsiteY4" fmla="*/ 390043 h 390043"/>
              <a:gd name="connsiteX5" fmla="*/ 0 w 3887198"/>
              <a:gd name="connsiteY5" fmla="*/ 374254 h 390043"/>
              <a:gd name="connsiteX6" fmla="*/ 0 w 3887198"/>
              <a:gd name="connsiteY6" fmla="*/ 0 h 390043"/>
              <a:gd name="connsiteX0" fmla="*/ 0 w 3887198"/>
              <a:gd name="connsiteY0" fmla="*/ 22266 h 412309"/>
              <a:gd name="connsiteX1" fmla="*/ 1916261 w 3887198"/>
              <a:gd name="connsiteY1" fmla="*/ 40834 h 412309"/>
              <a:gd name="connsiteX2" fmla="*/ 3887198 w 3887198"/>
              <a:gd name="connsiteY2" fmla="*/ 22266 h 412309"/>
              <a:gd name="connsiteX3" fmla="*/ 3887198 w 3887198"/>
              <a:gd name="connsiteY3" fmla="*/ 396520 h 412309"/>
              <a:gd name="connsiteX4" fmla="*/ 1928167 w 3887198"/>
              <a:gd name="connsiteY4" fmla="*/ 412309 h 412309"/>
              <a:gd name="connsiteX5" fmla="*/ 0 w 3887198"/>
              <a:gd name="connsiteY5" fmla="*/ 396520 h 412309"/>
              <a:gd name="connsiteX6" fmla="*/ 0 w 3887198"/>
              <a:gd name="connsiteY6" fmla="*/ 22266 h 412309"/>
              <a:gd name="connsiteX0" fmla="*/ 0 w 3887198"/>
              <a:gd name="connsiteY0" fmla="*/ 22266 h 430161"/>
              <a:gd name="connsiteX1" fmla="*/ 1916261 w 3887198"/>
              <a:gd name="connsiteY1" fmla="*/ 40834 h 430161"/>
              <a:gd name="connsiteX2" fmla="*/ 3887198 w 3887198"/>
              <a:gd name="connsiteY2" fmla="*/ 22266 h 430161"/>
              <a:gd name="connsiteX3" fmla="*/ 3887198 w 3887198"/>
              <a:gd name="connsiteY3" fmla="*/ 396520 h 430161"/>
              <a:gd name="connsiteX4" fmla="*/ 1928167 w 3887198"/>
              <a:gd name="connsiteY4" fmla="*/ 412309 h 430161"/>
              <a:gd name="connsiteX5" fmla="*/ 0 w 3887198"/>
              <a:gd name="connsiteY5" fmla="*/ 396520 h 430161"/>
              <a:gd name="connsiteX6" fmla="*/ 0 w 3887198"/>
              <a:gd name="connsiteY6" fmla="*/ 22266 h 430161"/>
              <a:gd name="connsiteX0" fmla="*/ 0 w 3887198"/>
              <a:gd name="connsiteY0" fmla="*/ 22266 h 436980"/>
              <a:gd name="connsiteX1" fmla="*/ 1916261 w 3887198"/>
              <a:gd name="connsiteY1" fmla="*/ 40834 h 436980"/>
              <a:gd name="connsiteX2" fmla="*/ 3887198 w 3887198"/>
              <a:gd name="connsiteY2" fmla="*/ 22266 h 436980"/>
              <a:gd name="connsiteX3" fmla="*/ 3887198 w 3887198"/>
              <a:gd name="connsiteY3" fmla="*/ 396520 h 436980"/>
              <a:gd name="connsiteX4" fmla="*/ 1928167 w 3887198"/>
              <a:gd name="connsiteY4" fmla="*/ 412309 h 436980"/>
              <a:gd name="connsiteX5" fmla="*/ 0 w 3887198"/>
              <a:gd name="connsiteY5" fmla="*/ 396520 h 436980"/>
              <a:gd name="connsiteX6" fmla="*/ 0 w 3887198"/>
              <a:gd name="connsiteY6" fmla="*/ 22266 h 436980"/>
              <a:gd name="connsiteX0" fmla="*/ 0 w 3887198"/>
              <a:gd name="connsiteY0" fmla="*/ 22266 h 436980"/>
              <a:gd name="connsiteX1" fmla="*/ 1916261 w 3887198"/>
              <a:gd name="connsiteY1" fmla="*/ 40834 h 436980"/>
              <a:gd name="connsiteX2" fmla="*/ 3887198 w 3887198"/>
              <a:gd name="connsiteY2" fmla="*/ 22266 h 436980"/>
              <a:gd name="connsiteX3" fmla="*/ 3887198 w 3887198"/>
              <a:gd name="connsiteY3" fmla="*/ 396520 h 436980"/>
              <a:gd name="connsiteX4" fmla="*/ 1928167 w 3887198"/>
              <a:gd name="connsiteY4" fmla="*/ 412309 h 436980"/>
              <a:gd name="connsiteX5" fmla="*/ 0 w 3887198"/>
              <a:gd name="connsiteY5" fmla="*/ 396520 h 436980"/>
              <a:gd name="connsiteX6" fmla="*/ 0 w 3887198"/>
              <a:gd name="connsiteY6" fmla="*/ 22266 h 436980"/>
              <a:gd name="connsiteX0" fmla="*/ 0 w 3887198"/>
              <a:gd name="connsiteY0" fmla="*/ 22266 h 412309"/>
              <a:gd name="connsiteX1" fmla="*/ 1916261 w 3887198"/>
              <a:gd name="connsiteY1" fmla="*/ 40834 h 412309"/>
              <a:gd name="connsiteX2" fmla="*/ 3887198 w 3887198"/>
              <a:gd name="connsiteY2" fmla="*/ 22266 h 412309"/>
              <a:gd name="connsiteX3" fmla="*/ 3887198 w 3887198"/>
              <a:gd name="connsiteY3" fmla="*/ 396520 h 412309"/>
              <a:gd name="connsiteX4" fmla="*/ 1928167 w 3887198"/>
              <a:gd name="connsiteY4" fmla="*/ 412309 h 412309"/>
              <a:gd name="connsiteX5" fmla="*/ 0 w 3887198"/>
              <a:gd name="connsiteY5" fmla="*/ 396520 h 412309"/>
              <a:gd name="connsiteX6" fmla="*/ 0 w 3887198"/>
              <a:gd name="connsiteY6" fmla="*/ 22266 h 412309"/>
              <a:gd name="connsiteX0" fmla="*/ 0 w 3887198"/>
              <a:gd name="connsiteY0" fmla="*/ 22266 h 412309"/>
              <a:gd name="connsiteX1" fmla="*/ 1916261 w 3887198"/>
              <a:gd name="connsiteY1" fmla="*/ 40834 h 412309"/>
              <a:gd name="connsiteX2" fmla="*/ 3887198 w 3887198"/>
              <a:gd name="connsiteY2" fmla="*/ 22266 h 412309"/>
              <a:gd name="connsiteX3" fmla="*/ 3887198 w 3887198"/>
              <a:gd name="connsiteY3" fmla="*/ 396520 h 412309"/>
              <a:gd name="connsiteX4" fmla="*/ 1928167 w 3887198"/>
              <a:gd name="connsiteY4" fmla="*/ 412309 h 412309"/>
              <a:gd name="connsiteX5" fmla="*/ 0 w 3887198"/>
              <a:gd name="connsiteY5" fmla="*/ 396520 h 412309"/>
              <a:gd name="connsiteX6" fmla="*/ 0 w 3887198"/>
              <a:gd name="connsiteY6" fmla="*/ 22266 h 412309"/>
              <a:gd name="connsiteX0" fmla="*/ 0 w 3887198"/>
              <a:gd name="connsiteY0" fmla="*/ 0 h 390043"/>
              <a:gd name="connsiteX1" fmla="*/ 1916261 w 3887198"/>
              <a:gd name="connsiteY1" fmla="*/ 18568 h 390043"/>
              <a:gd name="connsiteX2" fmla="*/ 3887198 w 3887198"/>
              <a:gd name="connsiteY2" fmla="*/ 0 h 390043"/>
              <a:gd name="connsiteX3" fmla="*/ 3887198 w 3887198"/>
              <a:gd name="connsiteY3" fmla="*/ 374254 h 390043"/>
              <a:gd name="connsiteX4" fmla="*/ 1928167 w 3887198"/>
              <a:gd name="connsiteY4" fmla="*/ 390043 h 390043"/>
              <a:gd name="connsiteX5" fmla="*/ 0 w 3887198"/>
              <a:gd name="connsiteY5" fmla="*/ 374254 h 390043"/>
              <a:gd name="connsiteX6" fmla="*/ 0 w 3887198"/>
              <a:gd name="connsiteY6" fmla="*/ 0 h 390043"/>
              <a:gd name="connsiteX0" fmla="*/ 0 w 3887198"/>
              <a:gd name="connsiteY0" fmla="*/ 0 h 390043"/>
              <a:gd name="connsiteX1" fmla="*/ 1916261 w 3887198"/>
              <a:gd name="connsiteY1" fmla="*/ 18568 h 390043"/>
              <a:gd name="connsiteX2" fmla="*/ 3887198 w 3887198"/>
              <a:gd name="connsiteY2" fmla="*/ 0 h 390043"/>
              <a:gd name="connsiteX3" fmla="*/ 3887198 w 3887198"/>
              <a:gd name="connsiteY3" fmla="*/ 374254 h 390043"/>
              <a:gd name="connsiteX4" fmla="*/ 1928167 w 3887198"/>
              <a:gd name="connsiteY4" fmla="*/ 390043 h 390043"/>
              <a:gd name="connsiteX5" fmla="*/ 0 w 3887198"/>
              <a:gd name="connsiteY5" fmla="*/ 374254 h 390043"/>
              <a:gd name="connsiteX6" fmla="*/ 0 w 3887198"/>
              <a:gd name="connsiteY6" fmla="*/ 0 h 390043"/>
              <a:gd name="connsiteX0" fmla="*/ 0 w 3887198"/>
              <a:gd name="connsiteY0" fmla="*/ 0 h 390064"/>
              <a:gd name="connsiteX1" fmla="*/ 1916261 w 3887198"/>
              <a:gd name="connsiteY1" fmla="*/ 18568 h 390064"/>
              <a:gd name="connsiteX2" fmla="*/ 3887198 w 3887198"/>
              <a:gd name="connsiteY2" fmla="*/ 0 h 390064"/>
              <a:gd name="connsiteX3" fmla="*/ 3887198 w 3887198"/>
              <a:gd name="connsiteY3" fmla="*/ 374254 h 390064"/>
              <a:gd name="connsiteX4" fmla="*/ 1928167 w 3887198"/>
              <a:gd name="connsiteY4" fmla="*/ 390043 h 390064"/>
              <a:gd name="connsiteX5" fmla="*/ 0 w 3887198"/>
              <a:gd name="connsiteY5" fmla="*/ 374254 h 390064"/>
              <a:gd name="connsiteX6" fmla="*/ 0 w 3887198"/>
              <a:gd name="connsiteY6" fmla="*/ 0 h 390064"/>
              <a:gd name="connsiteX0" fmla="*/ 0 w 3887198"/>
              <a:gd name="connsiteY0" fmla="*/ 0 h 390064"/>
              <a:gd name="connsiteX1" fmla="*/ 1916261 w 3887198"/>
              <a:gd name="connsiteY1" fmla="*/ 18568 h 390064"/>
              <a:gd name="connsiteX2" fmla="*/ 3887198 w 3887198"/>
              <a:gd name="connsiteY2" fmla="*/ 0 h 390064"/>
              <a:gd name="connsiteX3" fmla="*/ 3887198 w 3887198"/>
              <a:gd name="connsiteY3" fmla="*/ 374254 h 390064"/>
              <a:gd name="connsiteX4" fmla="*/ 1928167 w 3887198"/>
              <a:gd name="connsiteY4" fmla="*/ 390043 h 390064"/>
              <a:gd name="connsiteX5" fmla="*/ 0 w 3887198"/>
              <a:gd name="connsiteY5" fmla="*/ 374254 h 390064"/>
              <a:gd name="connsiteX6" fmla="*/ 0 w 3887198"/>
              <a:gd name="connsiteY6" fmla="*/ 0 h 390064"/>
              <a:gd name="connsiteX0" fmla="*/ 0 w 3887198"/>
              <a:gd name="connsiteY0" fmla="*/ 0 h 390043"/>
              <a:gd name="connsiteX1" fmla="*/ 1916261 w 3887198"/>
              <a:gd name="connsiteY1" fmla="*/ 18568 h 390043"/>
              <a:gd name="connsiteX2" fmla="*/ 3887198 w 3887198"/>
              <a:gd name="connsiteY2" fmla="*/ 0 h 390043"/>
              <a:gd name="connsiteX3" fmla="*/ 3887198 w 3887198"/>
              <a:gd name="connsiteY3" fmla="*/ 374254 h 390043"/>
              <a:gd name="connsiteX4" fmla="*/ 1928167 w 3887198"/>
              <a:gd name="connsiteY4" fmla="*/ 390043 h 390043"/>
              <a:gd name="connsiteX5" fmla="*/ 0 w 3887198"/>
              <a:gd name="connsiteY5" fmla="*/ 374254 h 390043"/>
              <a:gd name="connsiteX6" fmla="*/ 0 w 3887198"/>
              <a:gd name="connsiteY6" fmla="*/ 0 h 390043"/>
              <a:gd name="connsiteX0" fmla="*/ 0 w 3887198"/>
              <a:gd name="connsiteY0" fmla="*/ 0 h 390043"/>
              <a:gd name="connsiteX1" fmla="*/ 1916261 w 3887198"/>
              <a:gd name="connsiteY1" fmla="*/ 18568 h 390043"/>
              <a:gd name="connsiteX2" fmla="*/ 3887198 w 3887198"/>
              <a:gd name="connsiteY2" fmla="*/ 0 h 390043"/>
              <a:gd name="connsiteX3" fmla="*/ 3887198 w 3887198"/>
              <a:gd name="connsiteY3" fmla="*/ 374254 h 390043"/>
              <a:gd name="connsiteX4" fmla="*/ 1928167 w 3887198"/>
              <a:gd name="connsiteY4" fmla="*/ 390043 h 390043"/>
              <a:gd name="connsiteX5" fmla="*/ 0 w 3887198"/>
              <a:gd name="connsiteY5" fmla="*/ 374254 h 390043"/>
              <a:gd name="connsiteX6" fmla="*/ 0 w 3887198"/>
              <a:gd name="connsiteY6" fmla="*/ 0 h 390043"/>
              <a:gd name="connsiteX0" fmla="*/ 0 w 3887198"/>
              <a:gd name="connsiteY0" fmla="*/ 0 h 390043"/>
              <a:gd name="connsiteX1" fmla="*/ 1916261 w 3887198"/>
              <a:gd name="connsiteY1" fmla="*/ 18568 h 390043"/>
              <a:gd name="connsiteX2" fmla="*/ 3887198 w 3887198"/>
              <a:gd name="connsiteY2" fmla="*/ 0 h 390043"/>
              <a:gd name="connsiteX3" fmla="*/ 3887198 w 3887198"/>
              <a:gd name="connsiteY3" fmla="*/ 374254 h 390043"/>
              <a:gd name="connsiteX4" fmla="*/ 1928167 w 3887198"/>
              <a:gd name="connsiteY4" fmla="*/ 390043 h 390043"/>
              <a:gd name="connsiteX5" fmla="*/ 0 w 3887198"/>
              <a:gd name="connsiteY5" fmla="*/ 374254 h 390043"/>
              <a:gd name="connsiteX6" fmla="*/ 0 w 3887198"/>
              <a:gd name="connsiteY6" fmla="*/ 0 h 390043"/>
              <a:gd name="connsiteX0" fmla="*/ 0 w 3887198"/>
              <a:gd name="connsiteY0" fmla="*/ 0 h 390043"/>
              <a:gd name="connsiteX1" fmla="*/ 1916261 w 3887198"/>
              <a:gd name="connsiteY1" fmla="*/ 18568 h 390043"/>
              <a:gd name="connsiteX2" fmla="*/ 3887198 w 3887198"/>
              <a:gd name="connsiteY2" fmla="*/ 0 h 390043"/>
              <a:gd name="connsiteX3" fmla="*/ 3887198 w 3887198"/>
              <a:gd name="connsiteY3" fmla="*/ 374254 h 390043"/>
              <a:gd name="connsiteX4" fmla="*/ 1928167 w 3887198"/>
              <a:gd name="connsiteY4" fmla="*/ 390043 h 390043"/>
              <a:gd name="connsiteX5" fmla="*/ 0 w 3887198"/>
              <a:gd name="connsiteY5" fmla="*/ 374254 h 390043"/>
              <a:gd name="connsiteX6" fmla="*/ 0 w 3887198"/>
              <a:gd name="connsiteY6" fmla="*/ 0 h 390043"/>
              <a:gd name="connsiteX0" fmla="*/ 0 w 3887198"/>
              <a:gd name="connsiteY0" fmla="*/ 0 h 390043"/>
              <a:gd name="connsiteX1" fmla="*/ 1916261 w 3887198"/>
              <a:gd name="connsiteY1" fmla="*/ 18568 h 390043"/>
              <a:gd name="connsiteX2" fmla="*/ 3887198 w 3887198"/>
              <a:gd name="connsiteY2" fmla="*/ 0 h 390043"/>
              <a:gd name="connsiteX3" fmla="*/ 3887198 w 3887198"/>
              <a:gd name="connsiteY3" fmla="*/ 374254 h 390043"/>
              <a:gd name="connsiteX4" fmla="*/ 1928167 w 3887198"/>
              <a:gd name="connsiteY4" fmla="*/ 390043 h 390043"/>
              <a:gd name="connsiteX5" fmla="*/ 0 w 3887198"/>
              <a:gd name="connsiteY5" fmla="*/ 374254 h 390043"/>
              <a:gd name="connsiteX6" fmla="*/ 0 w 3887198"/>
              <a:gd name="connsiteY6" fmla="*/ 0 h 390043"/>
              <a:gd name="connsiteX0" fmla="*/ 0 w 3887198"/>
              <a:gd name="connsiteY0" fmla="*/ 0 h 390043"/>
              <a:gd name="connsiteX1" fmla="*/ 1916261 w 3887198"/>
              <a:gd name="connsiteY1" fmla="*/ 18568 h 390043"/>
              <a:gd name="connsiteX2" fmla="*/ 3887198 w 3887198"/>
              <a:gd name="connsiteY2" fmla="*/ 0 h 390043"/>
              <a:gd name="connsiteX3" fmla="*/ 3887198 w 3887198"/>
              <a:gd name="connsiteY3" fmla="*/ 364729 h 390043"/>
              <a:gd name="connsiteX4" fmla="*/ 1928167 w 3887198"/>
              <a:gd name="connsiteY4" fmla="*/ 390043 h 390043"/>
              <a:gd name="connsiteX5" fmla="*/ 0 w 3887198"/>
              <a:gd name="connsiteY5" fmla="*/ 374254 h 390043"/>
              <a:gd name="connsiteX6" fmla="*/ 0 w 3887198"/>
              <a:gd name="connsiteY6" fmla="*/ 0 h 390043"/>
              <a:gd name="connsiteX0" fmla="*/ 0 w 3887198"/>
              <a:gd name="connsiteY0" fmla="*/ 0 h 390043"/>
              <a:gd name="connsiteX1" fmla="*/ 1916261 w 3887198"/>
              <a:gd name="connsiteY1" fmla="*/ 18568 h 390043"/>
              <a:gd name="connsiteX2" fmla="*/ 3887198 w 3887198"/>
              <a:gd name="connsiteY2" fmla="*/ 0 h 390043"/>
              <a:gd name="connsiteX3" fmla="*/ 3887198 w 3887198"/>
              <a:gd name="connsiteY3" fmla="*/ 364729 h 390043"/>
              <a:gd name="connsiteX4" fmla="*/ 1928167 w 3887198"/>
              <a:gd name="connsiteY4" fmla="*/ 390043 h 390043"/>
              <a:gd name="connsiteX5" fmla="*/ 0 w 3887198"/>
              <a:gd name="connsiteY5" fmla="*/ 364729 h 390043"/>
              <a:gd name="connsiteX6" fmla="*/ 0 w 3887198"/>
              <a:gd name="connsiteY6" fmla="*/ 0 h 390043"/>
              <a:gd name="connsiteX0" fmla="*/ 0 w 3887198"/>
              <a:gd name="connsiteY0" fmla="*/ 0 h 390043"/>
              <a:gd name="connsiteX1" fmla="*/ 1916261 w 3887198"/>
              <a:gd name="connsiteY1" fmla="*/ 18568 h 390043"/>
              <a:gd name="connsiteX2" fmla="*/ 3887198 w 3887198"/>
              <a:gd name="connsiteY2" fmla="*/ 0 h 390043"/>
              <a:gd name="connsiteX3" fmla="*/ 3887198 w 3887198"/>
              <a:gd name="connsiteY3" fmla="*/ 336154 h 390043"/>
              <a:gd name="connsiteX4" fmla="*/ 1928167 w 3887198"/>
              <a:gd name="connsiteY4" fmla="*/ 390043 h 390043"/>
              <a:gd name="connsiteX5" fmla="*/ 0 w 3887198"/>
              <a:gd name="connsiteY5" fmla="*/ 364729 h 390043"/>
              <a:gd name="connsiteX6" fmla="*/ 0 w 3887198"/>
              <a:gd name="connsiteY6" fmla="*/ 0 h 390043"/>
              <a:gd name="connsiteX0" fmla="*/ 0 w 3887198"/>
              <a:gd name="connsiteY0" fmla="*/ 0 h 390056"/>
              <a:gd name="connsiteX1" fmla="*/ 1916261 w 3887198"/>
              <a:gd name="connsiteY1" fmla="*/ 18568 h 390056"/>
              <a:gd name="connsiteX2" fmla="*/ 3887198 w 3887198"/>
              <a:gd name="connsiteY2" fmla="*/ 0 h 390056"/>
              <a:gd name="connsiteX3" fmla="*/ 3887198 w 3887198"/>
              <a:gd name="connsiteY3" fmla="*/ 336154 h 390056"/>
              <a:gd name="connsiteX4" fmla="*/ 1928167 w 3887198"/>
              <a:gd name="connsiteY4" fmla="*/ 390043 h 390056"/>
              <a:gd name="connsiteX5" fmla="*/ 0 w 3887198"/>
              <a:gd name="connsiteY5" fmla="*/ 340916 h 390056"/>
              <a:gd name="connsiteX6" fmla="*/ 0 w 3887198"/>
              <a:gd name="connsiteY6" fmla="*/ 0 h 390056"/>
              <a:gd name="connsiteX0" fmla="*/ 0 w 3887198"/>
              <a:gd name="connsiteY0" fmla="*/ 0 h 356705"/>
              <a:gd name="connsiteX1" fmla="*/ 1916261 w 3887198"/>
              <a:gd name="connsiteY1" fmla="*/ 18568 h 356705"/>
              <a:gd name="connsiteX2" fmla="*/ 3887198 w 3887198"/>
              <a:gd name="connsiteY2" fmla="*/ 0 h 356705"/>
              <a:gd name="connsiteX3" fmla="*/ 3887198 w 3887198"/>
              <a:gd name="connsiteY3" fmla="*/ 336154 h 356705"/>
              <a:gd name="connsiteX4" fmla="*/ 1928167 w 3887198"/>
              <a:gd name="connsiteY4" fmla="*/ 356705 h 356705"/>
              <a:gd name="connsiteX5" fmla="*/ 0 w 3887198"/>
              <a:gd name="connsiteY5" fmla="*/ 340916 h 356705"/>
              <a:gd name="connsiteX6" fmla="*/ 0 w 3887198"/>
              <a:gd name="connsiteY6" fmla="*/ 0 h 356705"/>
              <a:gd name="connsiteX0" fmla="*/ 0 w 3887198"/>
              <a:gd name="connsiteY0" fmla="*/ 0 h 385280"/>
              <a:gd name="connsiteX1" fmla="*/ 1916261 w 3887198"/>
              <a:gd name="connsiteY1" fmla="*/ 18568 h 385280"/>
              <a:gd name="connsiteX2" fmla="*/ 3887198 w 3887198"/>
              <a:gd name="connsiteY2" fmla="*/ 0 h 385280"/>
              <a:gd name="connsiteX3" fmla="*/ 3887198 w 3887198"/>
              <a:gd name="connsiteY3" fmla="*/ 336154 h 385280"/>
              <a:gd name="connsiteX4" fmla="*/ 1918642 w 3887198"/>
              <a:gd name="connsiteY4" fmla="*/ 385280 h 385280"/>
              <a:gd name="connsiteX5" fmla="*/ 0 w 3887198"/>
              <a:gd name="connsiteY5" fmla="*/ 340916 h 385280"/>
              <a:gd name="connsiteX6" fmla="*/ 0 w 3887198"/>
              <a:gd name="connsiteY6" fmla="*/ 0 h 385280"/>
              <a:gd name="connsiteX0" fmla="*/ 0 w 3887198"/>
              <a:gd name="connsiteY0" fmla="*/ 0 h 385280"/>
              <a:gd name="connsiteX1" fmla="*/ 1916261 w 3887198"/>
              <a:gd name="connsiteY1" fmla="*/ 18568 h 385280"/>
              <a:gd name="connsiteX2" fmla="*/ 3887198 w 3887198"/>
              <a:gd name="connsiteY2" fmla="*/ 0 h 385280"/>
              <a:gd name="connsiteX3" fmla="*/ 3887198 w 3887198"/>
              <a:gd name="connsiteY3" fmla="*/ 336154 h 385280"/>
              <a:gd name="connsiteX4" fmla="*/ 1918642 w 3887198"/>
              <a:gd name="connsiteY4" fmla="*/ 385280 h 385280"/>
              <a:gd name="connsiteX5" fmla="*/ 0 w 3887198"/>
              <a:gd name="connsiteY5" fmla="*/ 340916 h 385280"/>
              <a:gd name="connsiteX6" fmla="*/ 0 w 3887198"/>
              <a:gd name="connsiteY6" fmla="*/ 0 h 385280"/>
              <a:gd name="connsiteX0" fmla="*/ 0 w 3887198"/>
              <a:gd name="connsiteY0" fmla="*/ 0 h 385280"/>
              <a:gd name="connsiteX1" fmla="*/ 1916261 w 3887198"/>
              <a:gd name="connsiteY1" fmla="*/ 18568 h 385280"/>
              <a:gd name="connsiteX2" fmla="*/ 3887198 w 3887198"/>
              <a:gd name="connsiteY2" fmla="*/ 0 h 385280"/>
              <a:gd name="connsiteX3" fmla="*/ 3887198 w 3887198"/>
              <a:gd name="connsiteY3" fmla="*/ 336154 h 385280"/>
              <a:gd name="connsiteX4" fmla="*/ 1918642 w 3887198"/>
              <a:gd name="connsiteY4" fmla="*/ 385280 h 385280"/>
              <a:gd name="connsiteX5" fmla="*/ 0 w 3887198"/>
              <a:gd name="connsiteY5" fmla="*/ 340916 h 385280"/>
              <a:gd name="connsiteX6" fmla="*/ 0 w 3887198"/>
              <a:gd name="connsiteY6" fmla="*/ 0 h 385280"/>
              <a:gd name="connsiteX0" fmla="*/ 0 w 3887198"/>
              <a:gd name="connsiteY0" fmla="*/ 0 h 385280"/>
              <a:gd name="connsiteX1" fmla="*/ 1916261 w 3887198"/>
              <a:gd name="connsiteY1" fmla="*/ 18568 h 385280"/>
              <a:gd name="connsiteX2" fmla="*/ 3887198 w 3887198"/>
              <a:gd name="connsiteY2" fmla="*/ 0 h 385280"/>
              <a:gd name="connsiteX3" fmla="*/ 3887198 w 3887198"/>
              <a:gd name="connsiteY3" fmla="*/ 336154 h 385280"/>
              <a:gd name="connsiteX4" fmla="*/ 1918642 w 3887198"/>
              <a:gd name="connsiteY4" fmla="*/ 385280 h 385280"/>
              <a:gd name="connsiteX5" fmla="*/ 0 w 3887198"/>
              <a:gd name="connsiteY5" fmla="*/ 340916 h 385280"/>
              <a:gd name="connsiteX6" fmla="*/ 0 w 3887198"/>
              <a:gd name="connsiteY6" fmla="*/ 0 h 385280"/>
              <a:gd name="connsiteX0" fmla="*/ 0 w 3887198"/>
              <a:gd name="connsiteY0" fmla="*/ 0 h 385280"/>
              <a:gd name="connsiteX1" fmla="*/ 1916261 w 3887198"/>
              <a:gd name="connsiteY1" fmla="*/ 18568 h 385280"/>
              <a:gd name="connsiteX2" fmla="*/ 3887198 w 3887198"/>
              <a:gd name="connsiteY2" fmla="*/ 0 h 385280"/>
              <a:gd name="connsiteX3" fmla="*/ 3887198 w 3887198"/>
              <a:gd name="connsiteY3" fmla="*/ 336154 h 385280"/>
              <a:gd name="connsiteX4" fmla="*/ 1918642 w 3887198"/>
              <a:gd name="connsiteY4" fmla="*/ 385280 h 385280"/>
              <a:gd name="connsiteX5" fmla="*/ 0 w 3887198"/>
              <a:gd name="connsiteY5" fmla="*/ 340916 h 385280"/>
              <a:gd name="connsiteX6" fmla="*/ 0 w 3887198"/>
              <a:gd name="connsiteY6" fmla="*/ 0 h 385280"/>
              <a:gd name="connsiteX0" fmla="*/ 0 w 3887198"/>
              <a:gd name="connsiteY0" fmla="*/ 0 h 386358"/>
              <a:gd name="connsiteX1" fmla="*/ 1916261 w 3887198"/>
              <a:gd name="connsiteY1" fmla="*/ 18568 h 386358"/>
              <a:gd name="connsiteX2" fmla="*/ 3887198 w 3887198"/>
              <a:gd name="connsiteY2" fmla="*/ 0 h 386358"/>
              <a:gd name="connsiteX3" fmla="*/ 3887198 w 3887198"/>
              <a:gd name="connsiteY3" fmla="*/ 336154 h 386358"/>
              <a:gd name="connsiteX4" fmla="*/ 1918642 w 3887198"/>
              <a:gd name="connsiteY4" fmla="*/ 385280 h 386358"/>
              <a:gd name="connsiteX5" fmla="*/ 0 w 3887198"/>
              <a:gd name="connsiteY5" fmla="*/ 340916 h 386358"/>
              <a:gd name="connsiteX6" fmla="*/ 0 w 3887198"/>
              <a:gd name="connsiteY6" fmla="*/ 0 h 386358"/>
              <a:gd name="connsiteX0" fmla="*/ 0 w 3887198"/>
              <a:gd name="connsiteY0" fmla="*/ 0 h 385318"/>
              <a:gd name="connsiteX1" fmla="*/ 1916261 w 3887198"/>
              <a:gd name="connsiteY1" fmla="*/ 18568 h 385318"/>
              <a:gd name="connsiteX2" fmla="*/ 3887198 w 3887198"/>
              <a:gd name="connsiteY2" fmla="*/ 0 h 385318"/>
              <a:gd name="connsiteX3" fmla="*/ 3887198 w 3887198"/>
              <a:gd name="connsiteY3" fmla="*/ 336154 h 385318"/>
              <a:gd name="connsiteX4" fmla="*/ 1918642 w 3887198"/>
              <a:gd name="connsiteY4" fmla="*/ 385280 h 385318"/>
              <a:gd name="connsiteX5" fmla="*/ 0 w 3887198"/>
              <a:gd name="connsiteY5" fmla="*/ 340916 h 385318"/>
              <a:gd name="connsiteX6" fmla="*/ 0 w 3887198"/>
              <a:gd name="connsiteY6" fmla="*/ 0 h 385318"/>
              <a:gd name="connsiteX0" fmla="*/ 0 w 3887198"/>
              <a:gd name="connsiteY0" fmla="*/ 0 h 386358"/>
              <a:gd name="connsiteX1" fmla="*/ 1916261 w 3887198"/>
              <a:gd name="connsiteY1" fmla="*/ 18568 h 386358"/>
              <a:gd name="connsiteX2" fmla="*/ 3887198 w 3887198"/>
              <a:gd name="connsiteY2" fmla="*/ 0 h 386358"/>
              <a:gd name="connsiteX3" fmla="*/ 3887198 w 3887198"/>
              <a:gd name="connsiteY3" fmla="*/ 336154 h 386358"/>
              <a:gd name="connsiteX4" fmla="*/ 1918642 w 3887198"/>
              <a:gd name="connsiteY4" fmla="*/ 385280 h 386358"/>
              <a:gd name="connsiteX5" fmla="*/ 0 w 3887198"/>
              <a:gd name="connsiteY5" fmla="*/ 340916 h 386358"/>
              <a:gd name="connsiteX6" fmla="*/ 0 w 3887198"/>
              <a:gd name="connsiteY6" fmla="*/ 0 h 386358"/>
              <a:gd name="connsiteX0" fmla="*/ 0 w 3887198"/>
              <a:gd name="connsiteY0" fmla="*/ 0 h 385318"/>
              <a:gd name="connsiteX1" fmla="*/ 1916261 w 3887198"/>
              <a:gd name="connsiteY1" fmla="*/ 18568 h 385318"/>
              <a:gd name="connsiteX2" fmla="*/ 3887198 w 3887198"/>
              <a:gd name="connsiteY2" fmla="*/ 0 h 385318"/>
              <a:gd name="connsiteX3" fmla="*/ 3887198 w 3887198"/>
              <a:gd name="connsiteY3" fmla="*/ 336154 h 385318"/>
              <a:gd name="connsiteX4" fmla="*/ 1918642 w 3887198"/>
              <a:gd name="connsiteY4" fmla="*/ 385280 h 385318"/>
              <a:gd name="connsiteX5" fmla="*/ 0 w 3887198"/>
              <a:gd name="connsiteY5" fmla="*/ 340916 h 385318"/>
              <a:gd name="connsiteX6" fmla="*/ 0 w 3887198"/>
              <a:gd name="connsiteY6" fmla="*/ 0 h 385318"/>
              <a:gd name="connsiteX0" fmla="*/ 0 w 3887198"/>
              <a:gd name="connsiteY0" fmla="*/ 0 h 375885"/>
              <a:gd name="connsiteX1" fmla="*/ 1916261 w 3887198"/>
              <a:gd name="connsiteY1" fmla="*/ 18568 h 375885"/>
              <a:gd name="connsiteX2" fmla="*/ 3887198 w 3887198"/>
              <a:gd name="connsiteY2" fmla="*/ 0 h 375885"/>
              <a:gd name="connsiteX3" fmla="*/ 3887198 w 3887198"/>
              <a:gd name="connsiteY3" fmla="*/ 336154 h 375885"/>
              <a:gd name="connsiteX4" fmla="*/ 1918642 w 3887198"/>
              <a:gd name="connsiteY4" fmla="*/ 375755 h 375885"/>
              <a:gd name="connsiteX5" fmla="*/ 0 w 3887198"/>
              <a:gd name="connsiteY5" fmla="*/ 340916 h 375885"/>
              <a:gd name="connsiteX6" fmla="*/ 0 w 3887198"/>
              <a:gd name="connsiteY6" fmla="*/ 0 h 37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7198" h="375885">
                <a:moveTo>
                  <a:pt x="0" y="0"/>
                </a:moveTo>
                <a:cubicBezTo>
                  <a:pt x="360652" y="7394"/>
                  <a:pt x="1268395" y="18568"/>
                  <a:pt x="1916261" y="18568"/>
                </a:cubicBezTo>
                <a:lnTo>
                  <a:pt x="3887198" y="0"/>
                </a:lnTo>
                <a:lnTo>
                  <a:pt x="3887198" y="336154"/>
                </a:lnTo>
                <a:cubicBezTo>
                  <a:pt x="3015113" y="368404"/>
                  <a:pt x="2133122" y="374962"/>
                  <a:pt x="1918642" y="375755"/>
                </a:cubicBezTo>
                <a:cubicBezTo>
                  <a:pt x="1704162" y="376548"/>
                  <a:pt x="658597" y="374754"/>
                  <a:pt x="0" y="340916"/>
                </a:cubicBezTo>
                <a:lnTo>
                  <a:pt x="0" y="0"/>
                </a:lnTo>
                <a:close/>
              </a:path>
            </a:pathLst>
          </a:custGeom>
          <a:gradFill flip="none" rotWithShape="1">
            <a:gsLst>
              <a:gs pos="100000">
                <a:schemeClr val="accent1">
                  <a:lumMod val="5000"/>
                  <a:lumOff val="95000"/>
                </a:schemeClr>
              </a:gs>
              <a:gs pos="86000">
                <a:schemeClr val="bg1">
                  <a:lumMod val="65000"/>
                </a:schemeClr>
              </a:gs>
              <a:gs pos="65000">
                <a:schemeClr val="tx1">
                  <a:lumMod val="50000"/>
                  <a:lumOff val="50000"/>
                </a:schemeClr>
              </a:gs>
              <a:gs pos="14000">
                <a:schemeClr val="tx2"/>
              </a:gs>
            </a:gsLst>
            <a:path path="circle">
              <a:fillToRect l="50000" t="50000" r="50000" b="50000"/>
            </a:path>
            <a:tileRect/>
          </a:gra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bg1"/>
                </a:solidFill>
                <a:cs typeface="Arial" panose="020B0604020202020204" pitchFamily="34" charset="0"/>
              </a:rPr>
              <a:t>GENERAL OR SPECIAL COURT-MARTIAL</a:t>
            </a:r>
          </a:p>
        </p:txBody>
      </p:sp>
      <p:sp>
        <p:nvSpPr>
          <p:cNvPr id="221" name="Rectangle 220"/>
          <p:cNvSpPr/>
          <p:nvPr/>
        </p:nvSpPr>
        <p:spPr>
          <a:xfrm>
            <a:off x="6124250" y="2354194"/>
            <a:ext cx="2540257" cy="204592"/>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b="1" dirty="0">
                <a:solidFill>
                  <a:schemeClr val="tx1"/>
                </a:solidFill>
              </a:rPr>
              <a:t>ARRAIGNMENT</a:t>
            </a:r>
          </a:p>
        </p:txBody>
      </p:sp>
      <p:sp>
        <p:nvSpPr>
          <p:cNvPr id="223" name="Freeform 222"/>
          <p:cNvSpPr/>
          <p:nvPr/>
        </p:nvSpPr>
        <p:spPr>
          <a:xfrm rot="5693966">
            <a:off x="733831" y="5256510"/>
            <a:ext cx="659151" cy="746809"/>
          </a:xfrm>
          <a:custGeom>
            <a:avLst/>
            <a:gdLst>
              <a:gd name="connsiteX0" fmla="*/ 0 w 506298"/>
              <a:gd name="connsiteY0" fmla="*/ 445350 h 445350"/>
              <a:gd name="connsiteX1" fmla="*/ 381000 w 506298"/>
              <a:gd name="connsiteY1" fmla="*/ 350100 h 445350"/>
              <a:gd name="connsiteX2" fmla="*/ 495300 w 506298"/>
              <a:gd name="connsiteY2" fmla="*/ 45300 h 445350"/>
              <a:gd name="connsiteX3" fmla="*/ 495300 w 506298"/>
              <a:gd name="connsiteY3" fmla="*/ 7200 h 445350"/>
            </a:gdLst>
            <a:ahLst/>
            <a:cxnLst>
              <a:cxn ang="0">
                <a:pos x="connsiteX0" y="connsiteY0"/>
              </a:cxn>
              <a:cxn ang="0">
                <a:pos x="connsiteX1" y="connsiteY1"/>
              </a:cxn>
              <a:cxn ang="0">
                <a:pos x="connsiteX2" y="connsiteY2"/>
              </a:cxn>
              <a:cxn ang="0">
                <a:pos x="connsiteX3" y="connsiteY3"/>
              </a:cxn>
            </a:cxnLst>
            <a:rect l="l" t="t" r="r" b="b"/>
            <a:pathLst>
              <a:path w="506298" h="445350">
                <a:moveTo>
                  <a:pt x="0" y="445350"/>
                </a:moveTo>
                <a:cubicBezTo>
                  <a:pt x="149225" y="431062"/>
                  <a:pt x="298450" y="416775"/>
                  <a:pt x="381000" y="350100"/>
                </a:cubicBezTo>
                <a:cubicBezTo>
                  <a:pt x="463550" y="283425"/>
                  <a:pt x="476250" y="102450"/>
                  <a:pt x="495300" y="45300"/>
                </a:cubicBezTo>
                <a:cubicBezTo>
                  <a:pt x="514350" y="-11850"/>
                  <a:pt x="504825" y="-2325"/>
                  <a:pt x="495300" y="7200"/>
                </a:cubicBezTo>
              </a:path>
            </a:pathLst>
          </a:custGeom>
          <a:noFill/>
          <a:ln w="53975">
            <a:solidFill>
              <a:srgbClr val="FFFF00"/>
            </a:solid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4" name="Freeform 223"/>
          <p:cNvSpPr/>
          <p:nvPr/>
        </p:nvSpPr>
        <p:spPr>
          <a:xfrm rot="20700000">
            <a:off x="1560453" y="5413659"/>
            <a:ext cx="994330" cy="652660"/>
          </a:xfrm>
          <a:custGeom>
            <a:avLst/>
            <a:gdLst>
              <a:gd name="connsiteX0" fmla="*/ 73439 w 1790142"/>
              <a:gd name="connsiteY0" fmla="*/ 784585 h 1175018"/>
              <a:gd name="connsiteX1" fmla="*/ 146877 w 1790142"/>
              <a:gd name="connsiteY1" fmla="*/ 784585 h 1175018"/>
              <a:gd name="connsiteX2" fmla="*/ 146877 w 1790142"/>
              <a:gd name="connsiteY2" fmla="*/ 881264 h 1175018"/>
              <a:gd name="connsiteX3" fmla="*/ 73439 w 1790142"/>
              <a:gd name="connsiteY3" fmla="*/ 881264 h 1175018"/>
              <a:gd name="connsiteX4" fmla="*/ 0 w 1790142"/>
              <a:gd name="connsiteY4" fmla="*/ 784585 h 1175018"/>
              <a:gd name="connsiteX5" fmla="*/ 36719 w 1790142"/>
              <a:gd name="connsiteY5" fmla="*/ 784585 h 1175018"/>
              <a:gd name="connsiteX6" fmla="*/ 36719 w 1790142"/>
              <a:gd name="connsiteY6" fmla="*/ 881264 h 1175018"/>
              <a:gd name="connsiteX7" fmla="*/ 0 w 1790142"/>
              <a:gd name="connsiteY7" fmla="*/ 881264 h 1175018"/>
              <a:gd name="connsiteX8" fmla="*/ 73439 w 1790142"/>
              <a:gd name="connsiteY8" fmla="*/ 293755 h 1175018"/>
              <a:gd name="connsiteX9" fmla="*/ 146877 w 1790142"/>
              <a:gd name="connsiteY9" fmla="*/ 293755 h 1175018"/>
              <a:gd name="connsiteX10" fmla="*/ 146877 w 1790142"/>
              <a:gd name="connsiteY10" fmla="*/ 390433 h 1175018"/>
              <a:gd name="connsiteX11" fmla="*/ 73439 w 1790142"/>
              <a:gd name="connsiteY11" fmla="*/ 390433 h 1175018"/>
              <a:gd name="connsiteX12" fmla="*/ 0 w 1790142"/>
              <a:gd name="connsiteY12" fmla="*/ 293755 h 1175018"/>
              <a:gd name="connsiteX13" fmla="*/ 36719 w 1790142"/>
              <a:gd name="connsiteY13" fmla="*/ 293755 h 1175018"/>
              <a:gd name="connsiteX14" fmla="*/ 36719 w 1790142"/>
              <a:gd name="connsiteY14" fmla="*/ 390433 h 1175018"/>
              <a:gd name="connsiteX15" fmla="*/ 0 w 1790142"/>
              <a:gd name="connsiteY15" fmla="*/ 390433 h 1175018"/>
              <a:gd name="connsiteX16" fmla="*/ 1202633 w 1790142"/>
              <a:gd name="connsiteY16" fmla="*/ 0 h 1175018"/>
              <a:gd name="connsiteX17" fmla="*/ 1790142 w 1790142"/>
              <a:gd name="connsiteY17" fmla="*/ 587509 h 1175018"/>
              <a:gd name="connsiteX18" fmla="*/ 1202633 w 1790142"/>
              <a:gd name="connsiteY18" fmla="*/ 1175018 h 1175018"/>
              <a:gd name="connsiteX19" fmla="*/ 1202633 w 1790142"/>
              <a:gd name="connsiteY19" fmla="*/ 881264 h 1175018"/>
              <a:gd name="connsiteX20" fmla="*/ 183597 w 1790142"/>
              <a:gd name="connsiteY20" fmla="*/ 881264 h 1175018"/>
              <a:gd name="connsiteX21" fmla="*/ 183597 w 1790142"/>
              <a:gd name="connsiteY21" fmla="*/ 784585 h 1175018"/>
              <a:gd name="connsiteX22" fmla="*/ 1294812 w 1790142"/>
              <a:gd name="connsiteY22" fmla="*/ 784585 h 1175018"/>
              <a:gd name="connsiteX23" fmla="*/ 1294812 w 1790142"/>
              <a:gd name="connsiteY23" fmla="*/ 963909 h 1175018"/>
              <a:gd name="connsiteX24" fmla="*/ 1657338 w 1790142"/>
              <a:gd name="connsiteY24" fmla="*/ 587509 h 1175018"/>
              <a:gd name="connsiteX25" fmla="*/ 1294812 w 1790142"/>
              <a:gd name="connsiteY25" fmla="*/ 211109 h 1175018"/>
              <a:gd name="connsiteX26" fmla="*/ 1294812 w 1790142"/>
              <a:gd name="connsiteY26" fmla="*/ 390433 h 1175018"/>
              <a:gd name="connsiteX27" fmla="*/ 183597 w 1790142"/>
              <a:gd name="connsiteY27" fmla="*/ 390433 h 1175018"/>
              <a:gd name="connsiteX28" fmla="*/ 183597 w 1790142"/>
              <a:gd name="connsiteY28" fmla="*/ 293755 h 1175018"/>
              <a:gd name="connsiteX29" fmla="*/ 1202633 w 1790142"/>
              <a:gd name="connsiteY29" fmla="*/ 293755 h 117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142" h="1175018">
                <a:moveTo>
                  <a:pt x="73439" y="784585"/>
                </a:moveTo>
                <a:lnTo>
                  <a:pt x="146877" y="784585"/>
                </a:lnTo>
                <a:lnTo>
                  <a:pt x="146877" y="881264"/>
                </a:lnTo>
                <a:lnTo>
                  <a:pt x="73439" y="881264"/>
                </a:lnTo>
                <a:close/>
                <a:moveTo>
                  <a:pt x="0" y="784585"/>
                </a:moveTo>
                <a:lnTo>
                  <a:pt x="36719" y="784585"/>
                </a:lnTo>
                <a:lnTo>
                  <a:pt x="36719" y="881264"/>
                </a:lnTo>
                <a:lnTo>
                  <a:pt x="0" y="881264"/>
                </a:lnTo>
                <a:close/>
                <a:moveTo>
                  <a:pt x="73439" y="293755"/>
                </a:moveTo>
                <a:lnTo>
                  <a:pt x="146877" y="293755"/>
                </a:lnTo>
                <a:lnTo>
                  <a:pt x="146877" y="390433"/>
                </a:lnTo>
                <a:lnTo>
                  <a:pt x="73439" y="390433"/>
                </a:lnTo>
                <a:close/>
                <a:moveTo>
                  <a:pt x="0" y="293755"/>
                </a:moveTo>
                <a:lnTo>
                  <a:pt x="36719" y="293755"/>
                </a:lnTo>
                <a:lnTo>
                  <a:pt x="36719" y="390433"/>
                </a:lnTo>
                <a:lnTo>
                  <a:pt x="0" y="390433"/>
                </a:lnTo>
                <a:close/>
                <a:moveTo>
                  <a:pt x="1202633" y="0"/>
                </a:moveTo>
                <a:lnTo>
                  <a:pt x="1790142" y="587509"/>
                </a:lnTo>
                <a:lnTo>
                  <a:pt x="1202633" y="1175018"/>
                </a:lnTo>
                <a:lnTo>
                  <a:pt x="1202633" y="881264"/>
                </a:lnTo>
                <a:lnTo>
                  <a:pt x="183597" y="881264"/>
                </a:lnTo>
                <a:lnTo>
                  <a:pt x="183597" y="784585"/>
                </a:lnTo>
                <a:lnTo>
                  <a:pt x="1294812" y="784585"/>
                </a:lnTo>
                <a:lnTo>
                  <a:pt x="1294812" y="963909"/>
                </a:lnTo>
                <a:lnTo>
                  <a:pt x="1657338" y="587509"/>
                </a:lnTo>
                <a:lnTo>
                  <a:pt x="1294812" y="211109"/>
                </a:lnTo>
                <a:lnTo>
                  <a:pt x="1294812" y="390433"/>
                </a:lnTo>
                <a:lnTo>
                  <a:pt x="183597" y="390433"/>
                </a:lnTo>
                <a:lnTo>
                  <a:pt x="183597" y="293755"/>
                </a:lnTo>
                <a:lnTo>
                  <a:pt x="1202633" y="293755"/>
                </a:lnTo>
                <a:close/>
              </a:path>
            </a:pathLst>
          </a:cu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rgbClr val="FFFF00"/>
                </a:solidFill>
              </a:rPr>
              <a:t>PREFERRAL</a:t>
            </a:r>
          </a:p>
        </p:txBody>
      </p:sp>
      <p:sp>
        <p:nvSpPr>
          <p:cNvPr id="225" name="Freeform 224"/>
          <p:cNvSpPr/>
          <p:nvPr/>
        </p:nvSpPr>
        <p:spPr>
          <a:xfrm rot="20700000" flipH="1" flipV="1">
            <a:off x="2596247" y="4813937"/>
            <a:ext cx="1475912" cy="1482690"/>
          </a:xfrm>
          <a:custGeom>
            <a:avLst/>
            <a:gdLst>
              <a:gd name="connsiteX0" fmla="*/ 1417277 w 2834552"/>
              <a:gd name="connsiteY0" fmla="*/ 2855817 h 2855817"/>
              <a:gd name="connsiteX1" fmla="*/ 1759152 w 2834552"/>
              <a:gd name="connsiteY1" fmla="*/ 2542299 h 2855817"/>
              <a:gd name="connsiteX2" fmla="*/ 1588214 w 2834552"/>
              <a:gd name="connsiteY2" fmla="*/ 2542299 h 2855817"/>
              <a:gd name="connsiteX3" fmla="*/ 1588214 w 2834552"/>
              <a:gd name="connsiteY3" fmla="*/ 2327069 h 2855817"/>
              <a:gd name="connsiteX4" fmla="*/ 1789726 w 2834552"/>
              <a:gd name="connsiteY4" fmla="*/ 2327069 h 2855817"/>
              <a:gd name="connsiteX5" fmla="*/ 2316436 w 2834552"/>
              <a:gd name="connsiteY5" fmla="*/ 1800359 h 2855817"/>
              <a:gd name="connsiteX6" fmla="*/ 2316436 w 2834552"/>
              <a:gd name="connsiteY6" fmla="*/ 1595725 h 2855817"/>
              <a:gd name="connsiteX7" fmla="*/ 2521034 w 2834552"/>
              <a:gd name="connsiteY7" fmla="*/ 1595725 h 2855817"/>
              <a:gd name="connsiteX8" fmla="*/ 2521034 w 2834552"/>
              <a:gd name="connsiteY8" fmla="*/ 1766663 h 2855817"/>
              <a:gd name="connsiteX9" fmla="*/ 2834552 w 2834552"/>
              <a:gd name="connsiteY9" fmla="*/ 1424787 h 2855817"/>
              <a:gd name="connsiteX10" fmla="*/ 2521034 w 2834552"/>
              <a:gd name="connsiteY10" fmla="*/ 1082912 h 2855817"/>
              <a:gd name="connsiteX11" fmla="*/ 2521034 w 2834552"/>
              <a:gd name="connsiteY11" fmla="*/ 1253850 h 2855817"/>
              <a:gd name="connsiteX12" fmla="*/ 2316436 w 2834552"/>
              <a:gd name="connsiteY12" fmla="*/ 1253850 h 2855817"/>
              <a:gd name="connsiteX13" fmla="*/ 2316436 w 2834552"/>
              <a:gd name="connsiteY13" fmla="*/ 1055459 h 2855817"/>
              <a:gd name="connsiteX14" fmla="*/ 1789726 w 2834552"/>
              <a:gd name="connsiteY14" fmla="*/ 528749 h 2855817"/>
              <a:gd name="connsiteX15" fmla="*/ 1588214 w 2834552"/>
              <a:gd name="connsiteY15" fmla="*/ 528749 h 2855817"/>
              <a:gd name="connsiteX16" fmla="*/ 1588214 w 2834552"/>
              <a:gd name="connsiteY16" fmla="*/ 313518 h 2855817"/>
              <a:gd name="connsiteX17" fmla="*/ 1759152 w 2834552"/>
              <a:gd name="connsiteY17" fmla="*/ 313518 h 2855817"/>
              <a:gd name="connsiteX18" fmla="*/ 1417277 w 2834552"/>
              <a:gd name="connsiteY18" fmla="*/ 0 h 2855817"/>
              <a:gd name="connsiteX19" fmla="*/ 1075401 w 2834552"/>
              <a:gd name="connsiteY19" fmla="*/ 313518 h 2855817"/>
              <a:gd name="connsiteX20" fmla="*/ 1246339 w 2834552"/>
              <a:gd name="connsiteY20" fmla="*/ 313518 h 2855817"/>
              <a:gd name="connsiteX21" fmla="*/ 1246339 w 2834552"/>
              <a:gd name="connsiteY21" fmla="*/ 528749 h 2855817"/>
              <a:gd name="connsiteX22" fmla="*/ 1044826 w 2834552"/>
              <a:gd name="connsiteY22" fmla="*/ 528749 h 2855817"/>
              <a:gd name="connsiteX23" fmla="*/ 518116 w 2834552"/>
              <a:gd name="connsiteY23" fmla="*/ 1055459 h 2855817"/>
              <a:gd name="connsiteX24" fmla="*/ 518116 w 2834552"/>
              <a:gd name="connsiteY24" fmla="*/ 1253850 h 2855817"/>
              <a:gd name="connsiteX25" fmla="*/ 313518 w 2834552"/>
              <a:gd name="connsiteY25" fmla="*/ 1253850 h 2855817"/>
              <a:gd name="connsiteX26" fmla="*/ 313518 w 2834552"/>
              <a:gd name="connsiteY26" fmla="*/ 1082912 h 2855817"/>
              <a:gd name="connsiteX27" fmla="*/ 0 w 2834552"/>
              <a:gd name="connsiteY27" fmla="*/ 1424788 h 2855817"/>
              <a:gd name="connsiteX28" fmla="*/ 313518 w 2834552"/>
              <a:gd name="connsiteY28" fmla="*/ 1766663 h 2855817"/>
              <a:gd name="connsiteX29" fmla="*/ 313518 w 2834552"/>
              <a:gd name="connsiteY29" fmla="*/ 1595725 h 2855817"/>
              <a:gd name="connsiteX30" fmla="*/ 518116 w 2834552"/>
              <a:gd name="connsiteY30" fmla="*/ 1595725 h 2855817"/>
              <a:gd name="connsiteX31" fmla="*/ 518116 w 2834552"/>
              <a:gd name="connsiteY31" fmla="*/ 1800359 h 2855817"/>
              <a:gd name="connsiteX32" fmla="*/ 1044826 w 2834552"/>
              <a:gd name="connsiteY32" fmla="*/ 2327069 h 2855817"/>
              <a:gd name="connsiteX33" fmla="*/ 1246339 w 2834552"/>
              <a:gd name="connsiteY33" fmla="*/ 2327069 h 2855817"/>
              <a:gd name="connsiteX34" fmla="*/ 1246339 w 2834552"/>
              <a:gd name="connsiteY34" fmla="*/ 2542299 h 2855817"/>
              <a:gd name="connsiteX35" fmla="*/ 1075401 w 2834552"/>
              <a:gd name="connsiteY35" fmla="*/ 2542299 h 2855817"/>
              <a:gd name="connsiteX0" fmla="*/ 1417277 w 2834552"/>
              <a:gd name="connsiteY0" fmla="*/ 2855817 h 2855817"/>
              <a:gd name="connsiteX1" fmla="*/ 1759152 w 2834552"/>
              <a:gd name="connsiteY1" fmla="*/ 2542299 h 2855817"/>
              <a:gd name="connsiteX2" fmla="*/ 1588214 w 2834552"/>
              <a:gd name="connsiteY2" fmla="*/ 2542299 h 2855817"/>
              <a:gd name="connsiteX3" fmla="*/ 1588214 w 2834552"/>
              <a:gd name="connsiteY3" fmla="*/ 2327069 h 2855817"/>
              <a:gd name="connsiteX4" fmla="*/ 1789726 w 2834552"/>
              <a:gd name="connsiteY4" fmla="*/ 2327069 h 2855817"/>
              <a:gd name="connsiteX5" fmla="*/ 2316436 w 2834552"/>
              <a:gd name="connsiteY5" fmla="*/ 1800359 h 2855817"/>
              <a:gd name="connsiteX6" fmla="*/ 2316436 w 2834552"/>
              <a:gd name="connsiteY6" fmla="*/ 1595725 h 2855817"/>
              <a:gd name="connsiteX7" fmla="*/ 2521034 w 2834552"/>
              <a:gd name="connsiteY7" fmla="*/ 1595725 h 2855817"/>
              <a:gd name="connsiteX8" fmla="*/ 2521034 w 2834552"/>
              <a:gd name="connsiteY8" fmla="*/ 1766663 h 2855817"/>
              <a:gd name="connsiteX9" fmla="*/ 2834552 w 2834552"/>
              <a:gd name="connsiteY9" fmla="*/ 1424787 h 2855817"/>
              <a:gd name="connsiteX10" fmla="*/ 2521034 w 2834552"/>
              <a:gd name="connsiteY10" fmla="*/ 1082912 h 2855817"/>
              <a:gd name="connsiteX11" fmla="*/ 2521034 w 2834552"/>
              <a:gd name="connsiteY11" fmla="*/ 1253850 h 2855817"/>
              <a:gd name="connsiteX12" fmla="*/ 2316436 w 2834552"/>
              <a:gd name="connsiteY12" fmla="*/ 1253850 h 2855817"/>
              <a:gd name="connsiteX13" fmla="*/ 2316436 w 2834552"/>
              <a:gd name="connsiteY13" fmla="*/ 1055459 h 2855817"/>
              <a:gd name="connsiteX14" fmla="*/ 1789726 w 2834552"/>
              <a:gd name="connsiteY14" fmla="*/ 528749 h 2855817"/>
              <a:gd name="connsiteX15" fmla="*/ 1588214 w 2834552"/>
              <a:gd name="connsiteY15" fmla="*/ 528749 h 2855817"/>
              <a:gd name="connsiteX16" fmla="*/ 1588214 w 2834552"/>
              <a:gd name="connsiteY16" fmla="*/ 313518 h 2855817"/>
              <a:gd name="connsiteX17" fmla="*/ 1759152 w 2834552"/>
              <a:gd name="connsiteY17" fmla="*/ 313518 h 2855817"/>
              <a:gd name="connsiteX18" fmla="*/ 1417277 w 2834552"/>
              <a:gd name="connsiteY18" fmla="*/ 0 h 2855817"/>
              <a:gd name="connsiteX19" fmla="*/ 1075401 w 2834552"/>
              <a:gd name="connsiteY19" fmla="*/ 313518 h 2855817"/>
              <a:gd name="connsiteX20" fmla="*/ 1246339 w 2834552"/>
              <a:gd name="connsiteY20" fmla="*/ 313518 h 2855817"/>
              <a:gd name="connsiteX21" fmla="*/ 1246339 w 2834552"/>
              <a:gd name="connsiteY21" fmla="*/ 528749 h 2855817"/>
              <a:gd name="connsiteX22" fmla="*/ 1044826 w 2834552"/>
              <a:gd name="connsiteY22" fmla="*/ 528749 h 2855817"/>
              <a:gd name="connsiteX23" fmla="*/ 518116 w 2834552"/>
              <a:gd name="connsiteY23" fmla="*/ 1055459 h 2855817"/>
              <a:gd name="connsiteX24" fmla="*/ 518116 w 2834552"/>
              <a:gd name="connsiteY24" fmla="*/ 1253850 h 2855817"/>
              <a:gd name="connsiteX25" fmla="*/ 313518 w 2834552"/>
              <a:gd name="connsiteY25" fmla="*/ 1253850 h 2855817"/>
              <a:gd name="connsiteX26" fmla="*/ 313518 w 2834552"/>
              <a:gd name="connsiteY26" fmla="*/ 1082912 h 2855817"/>
              <a:gd name="connsiteX27" fmla="*/ 0 w 2834552"/>
              <a:gd name="connsiteY27" fmla="*/ 1424788 h 2855817"/>
              <a:gd name="connsiteX28" fmla="*/ 313518 w 2834552"/>
              <a:gd name="connsiteY28" fmla="*/ 1766663 h 2855817"/>
              <a:gd name="connsiteX29" fmla="*/ 313518 w 2834552"/>
              <a:gd name="connsiteY29" fmla="*/ 1595725 h 2855817"/>
              <a:gd name="connsiteX30" fmla="*/ 518116 w 2834552"/>
              <a:gd name="connsiteY30" fmla="*/ 1595725 h 2855817"/>
              <a:gd name="connsiteX31" fmla="*/ 518116 w 2834552"/>
              <a:gd name="connsiteY31" fmla="*/ 1800359 h 2855817"/>
              <a:gd name="connsiteX32" fmla="*/ 1044826 w 2834552"/>
              <a:gd name="connsiteY32" fmla="*/ 2327069 h 2855817"/>
              <a:gd name="connsiteX33" fmla="*/ 1246339 w 2834552"/>
              <a:gd name="connsiteY33" fmla="*/ 2327069 h 2855817"/>
              <a:gd name="connsiteX34" fmla="*/ 1075401 w 2834552"/>
              <a:gd name="connsiteY34" fmla="*/ 2542299 h 2855817"/>
              <a:gd name="connsiteX35" fmla="*/ 1417277 w 2834552"/>
              <a:gd name="connsiteY35" fmla="*/ 2855817 h 2855817"/>
              <a:gd name="connsiteX0" fmla="*/ 1417277 w 2834552"/>
              <a:gd name="connsiteY0" fmla="*/ 2855817 h 2855817"/>
              <a:gd name="connsiteX1" fmla="*/ 1759152 w 2834552"/>
              <a:gd name="connsiteY1" fmla="*/ 2542299 h 2855817"/>
              <a:gd name="connsiteX2" fmla="*/ 1588214 w 2834552"/>
              <a:gd name="connsiteY2" fmla="*/ 2542299 h 2855817"/>
              <a:gd name="connsiteX3" fmla="*/ 1588214 w 2834552"/>
              <a:gd name="connsiteY3" fmla="*/ 2327069 h 2855817"/>
              <a:gd name="connsiteX4" fmla="*/ 1789726 w 2834552"/>
              <a:gd name="connsiteY4" fmla="*/ 2327069 h 2855817"/>
              <a:gd name="connsiteX5" fmla="*/ 2316436 w 2834552"/>
              <a:gd name="connsiteY5" fmla="*/ 1800359 h 2855817"/>
              <a:gd name="connsiteX6" fmla="*/ 2316436 w 2834552"/>
              <a:gd name="connsiteY6" fmla="*/ 1595725 h 2855817"/>
              <a:gd name="connsiteX7" fmla="*/ 2521034 w 2834552"/>
              <a:gd name="connsiteY7" fmla="*/ 1595725 h 2855817"/>
              <a:gd name="connsiteX8" fmla="*/ 2521034 w 2834552"/>
              <a:gd name="connsiteY8" fmla="*/ 1766663 h 2855817"/>
              <a:gd name="connsiteX9" fmla="*/ 2834552 w 2834552"/>
              <a:gd name="connsiteY9" fmla="*/ 1424787 h 2855817"/>
              <a:gd name="connsiteX10" fmla="*/ 2521034 w 2834552"/>
              <a:gd name="connsiteY10" fmla="*/ 1082912 h 2855817"/>
              <a:gd name="connsiteX11" fmla="*/ 2521034 w 2834552"/>
              <a:gd name="connsiteY11" fmla="*/ 1253850 h 2855817"/>
              <a:gd name="connsiteX12" fmla="*/ 2316436 w 2834552"/>
              <a:gd name="connsiteY12" fmla="*/ 1253850 h 2855817"/>
              <a:gd name="connsiteX13" fmla="*/ 2316436 w 2834552"/>
              <a:gd name="connsiteY13" fmla="*/ 1055459 h 2855817"/>
              <a:gd name="connsiteX14" fmla="*/ 1789726 w 2834552"/>
              <a:gd name="connsiteY14" fmla="*/ 528749 h 2855817"/>
              <a:gd name="connsiteX15" fmla="*/ 1588214 w 2834552"/>
              <a:gd name="connsiteY15" fmla="*/ 528749 h 2855817"/>
              <a:gd name="connsiteX16" fmla="*/ 1588214 w 2834552"/>
              <a:gd name="connsiteY16" fmla="*/ 313518 h 2855817"/>
              <a:gd name="connsiteX17" fmla="*/ 1759152 w 2834552"/>
              <a:gd name="connsiteY17" fmla="*/ 313518 h 2855817"/>
              <a:gd name="connsiteX18" fmla="*/ 1417277 w 2834552"/>
              <a:gd name="connsiteY18" fmla="*/ 0 h 2855817"/>
              <a:gd name="connsiteX19" fmla="*/ 1075401 w 2834552"/>
              <a:gd name="connsiteY19" fmla="*/ 313518 h 2855817"/>
              <a:gd name="connsiteX20" fmla="*/ 1246339 w 2834552"/>
              <a:gd name="connsiteY20" fmla="*/ 313518 h 2855817"/>
              <a:gd name="connsiteX21" fmla="*/ 1246339 w 2834552"/>
              <a:gd name="connsiteY21" fmla="*/ 528749 h 2855817"/>
              <a:gd name="connsiteX22" fmla="*/ 1044826 w 2834552"/>
              <a:gd name="connsiteY22" fmla="*/ 528749 h 2855817"/>
              <a:gd name="connsiteX23" fmla="*/ 518116 w 2834552"/>
              <a:gd name="connsiteY23" fmla="*/ 1055459 h 2855817"/>
              <a:gd name="connsiteX24" fmla="*/ 518116 w 2834552"/>
              <a:gd name="connsiteY24" fmla="*/ 1253850 h 2855817"/>
              <a:gd name="connsiteX25" fmla="*/ 313518 w 2834552"/>
              <a:gd name="connsiteY25" fmla="*/ 1253850 h 2855817"/>
              <a:gd name="connsiteX26" fmla="*/ 313518 w 2834552"/>
              <a:gd name="connsiteY26" fmla="*/ 1082912 h 2855817"/>
              <a:gd name="connsiteX27" fmla="*/ 0 w 2834552"/>
              <a:gd name="connsiteY27" fmla="*/ 1424788 h 2855817"/>
              <a:gd name="connsiteX28" fmla="*/ 313518 w 2834552"/>
              <a:gd name="connsiteY28" fmla="*/ 1766663 h 2855817"/>
              <a:gd name="connsiteX29" fmla="*/ 313518 w 2834552"/>
              <a:gd name="connsiteY29" fmla="*/ 1595725 h 2855817"/>
              <a:gd name="connsiteX30" fmla="*/ 518116 w 2834552"/>
              <a:gd name="connsiteY30" fmla="*/ 1595725 h 2855817"/>
              <a:gd name="connsiteX31" fmla="*/ 518116 w 2834552"/>
              <a:gd name="connsiteY31" fmla="*/ 1800359 h 2855817"/>
              <a:gd name="connsiteX32" fmla="*/ 1044826 w 2834552"/>
              <a:gd name="connsiteY32" fmla="*/ 2327069 h 2855817"/>
              <a:gd name="connsiteX33" fmla="*/ 1246339 w 2834552"/>
              <a:gd name="connsiteY33" fmla="*/ 2327069 h 2855817"/>
              <a:gd name="connsiteX34" fmla="*/ 1417277 w 2834552"/>
              <a:gd name="connsiteY34" fmla="*/ 2855817 h 2855817"/>
              <a:gd name="connsiteX0" fmla="*/ 1417277 w 2834552"/>
              <a:gd name="connsiteY0" fmla="*/ 2855817 h 2855817"/>
              <a:gd name="connsiteX1" fmla="*/ 1759152 w 2834552"/>
              <a:gd name="connsiteY1" fmla="*/ 2542299 h 2855817"/>
              <a:gd name="connsiteX2" fmla="*/ 1588214 w 2834552"/>
              <a:gd name="connsiteY2" fmla="*/ 2327069 h 2855817"/>
              <a:gd name="connsiteX3" fmla="*/ 1789726 w 2834552"/>
              <a:gd name="connsiteY3" fmla="*/ 2327069 h 2855817"/>
              <a:gd name="connsiteX4" fmla="*/ 2316436 w 2834552"/>
              <a:gd name="connsiteY4" fmla="*/ 1800359 h 2855817"/>
              <a:gd name="connsiteX5" fmla="*/ 2316436 w 2834552"/>
              <a:gd name="connsiteY5" fmla="*/ 1595725 h 2855817"/>
              <a:gd name="connsiteX6" fmla="*/ 2521034 w 2834552"/>
              <a:gd name="connsiteY6" fmla="*/ 1595725 h 2855817"/>
              <a:gd name="connsiteX7" fmla="*/ 2521034 w 2834552"/>
              <a:gd name="connsiteY7" fmla="*/ 1766663 h 2855817"/>
              <a:gd name="connsiteX8" fmla="*/ 2834552 w 2834552"/>
              <a:gd name="connsiteY8" fmla="*/ 1424787 h 2855817"/>
              <a:gd name="connsiteX9" fmla="*/ 2521034 w 2834552"/>
              <a:gd name="connsiteY9" fmla="*/ 1082912 h 2855817"/>
              <a:gd name="connsiteX10" fmla="*/ 2521034 w 2834552"/>
              <a:gd name="connsiteY10" fmla="*/ 1253850 h 2855817"/>
              <a:gd name="connsiteX11" fmla="*/ 2316436 w 2834552"/>
              <a:gd name="connsiteY11" fmla="*/ 1253850 h 2855817"/>
              <a:gd name="connsiteX12" fmla="*/ 2316436 w 2834552"/>
              <a:gd name="connsiteY12" fmla="*/ 1055459 h 2855817"/>
              <a:gd name="connsiteX13" fmla="*/ 1789726 w 2834552"/>
              <a:gd name="connsiteY13" fmla="*/ 528749 h 2855817"/>
              <a:gd name="connsiteX14" fmla="*/ 1588214 w 2834552"/>
              <a:gd name="connsiteY14" fmla="*/ 528749 h 2855817"/>
              <a:gd name="connsiteX15" fmla="*/ 1588214 w 2834552"/>
              <a:gd name="connsiteY15" fmla="*/ 313518 h 2855817"/>
              <a:gd name="connsiteX16" fmla="*/ 1759152 w 2834552"/>
              <a:gd name="connsiteY16" fmla="*/ 313518 h 2855817"/>
              <a:gd name="connsiteX17" fmla="*/ 1417277 w 2834552"/>
              <a:gd name="connsiteY17" fmla="*/ 0 h 2855817"/>
              <a:gd name="connsiteX18" fmla="*/ 1075401 w 2834552"/>
              <a:gd name="connsiteY18" fmla="*/ 313518 h 2855817"/>
              <a:gd name="connsiteX19" fmla="*/ 1246339 w 2834552"/>
              <a:gd name="connsiteY19" fmla="*/ 313518 h 2855817"/>
              <a:gd name="connsiteX20" fmla="*/ 1246339 w 2834552"/>
              <a:gd name="connsiteY20" fmla="*/ 528749 h 2855817"/>
              <a:gd name="connsiteX21" fmla="*/ 1044826 w 2834552"/>
              <a:gd name="connsiteY21" fmla="*/ 528749 h 2855817"/>
              <a:gd name="connsiteX22" fmla="*/ 518116 w 2834552"/>
              <a:gd name="connsiteY22" fmla="*/ 1055459 h 2855817"/>
              <a:gd name="connsiteX23" fmla="*/ 518116 w 2834552"/>
              <a:gd name="connsiteY23" fmla="*/ 1253850 h 2855817"/>
              <a:gd name="connsiteX24" fmla="*/ 313518 w 2834552"/>
              <a:gd name="connsiteY24" fmla="*/ 1253850 h 2855817"/>
              <a:gd name="connsiteX25" fmla="*/ 313518 w 2834552"/>
              <a:gd name="connsiteY25" fmla="*/ 1082912 h 2855817"/>
              <a:gd name="connsiteX26" fmla="*/ 0 w 2834552"/>
              <a:gd name="connsiteY26" fmla="*/ 1424788 h 2855817"/>
              <a:gd name="connsiteX27" fmla="*/ 313518 w 2834552"/>
              <a:gd name="connsiteY27" fmla="*/ 1766663 h 2855817"/>
              <a:gd name="connsiteX28" fmla="*/ 313518 w 2834552"/>
              <a:gd name="connsiteY28" fmla="*/ 1595725 h 2855817"/>
              <a:gd name="connsiteX29" fmla="*/ 518116 w 2834552"/>
              <a:gd name="connsiteY29" fmla="*/ 1595725 h 2855817"/>
              <a:gd name="connsiteX30" fmla="*/ 518116 w 2834552"/>
              <a:gd name="connsiteY30" fmla="*/ 1800359 h 2855817"/>
              <a:gd name="connsiteX31" fmla="*/ 1044826 w 2834552"/>
              <a:gd name="connsiteY31" fmla="*/ 2327069 h 2855817"/>
              <a:gd name="connsiteX32" fmla="*/ 1246339 w 2834552"/>
              <a:gd name="connsiteY32" fmla="*/ 2327069 h 2855817"/>
              <a:gd name="connsiteX33" fmla="*/ 1417277 w 2834552"/>
              <a:gd name="connsiteY33" fmla="*/ 2855817 h 2855817"/>
              <a:gd name="connsiteX0" fmla="*/ 1417277 w 2834552"/>
              <a:gd name="connsiteY0" fmla="*/ 2855817 h 2855817"/>
              <a:gd name="connsiteX1" fmla="*/ 1588214 w 2834552"/>
              <a:gd name="connsiteY1" fmla="*/ 2327069 h 2855817"/>
              <a:gd name="connsiteX2" fmla="*/ 1789726 w 2834552"/>
              <a:gd name="connsiteY2" fmla="*/ 2327069 h 2855817"/>
              <a:gd name="connsiteX3" fmla="*/ 2316436 w 2834552"/>
              <a:gd name="connsiteY3" fmla="*/ 1800359 h 2855817"/>
              <a:gd name="connsiteX4" fmla="*/ 2316436 w 2834552"/>
              <a:gd name="connsiteY4" fmla="*/ 1595725 h 2855817"/>
              <a:gd name="connsiteX5" fmla="*/ 2521034 w 2834552"/>
              <a:gd name="connsiteY5" fmla="*/ 1595725 h 2855817"/>
              <a:gd name="connsiteX6" fmla="*/ 2521034 w 2834552"/>
              <a:gd name="connsiteY6" fmla="*/ 1766663 h 2855817"/>
              <a:gd name="connsiteX7" fmla="*/ 2834552 w 2834552"/>
              <a:gd name="connsiteY7" fmla="*/ 1424787 h 2855817"/>
              <a:gd name="connsiteX8" fmla="*/ 2521034 w 2834552"/>
              <a:gd name="connsiteY8" fmla="*/ 1082912 h 2855817"/>
              <a:gd name="connsiteX9" fmla="*/ 2521034 w 2834552"/>
              <a:gd name="connsiteY9" fmla="*/ 1253850 h 2855817"/>
              <a:gd name="connsiteX10" fmla="*/ 2316436 w 2834552"/>
              <a:gd name="connsiteY10" fmla="*/ 1253850 h 2855817"/>
              <a:gd name="connsiteX11" fmla="*/ 2316436 w 2834552"/>
              <a:gd name="connsiteY11" fmla="*/ 1055459 h 2855817"/>
              <a:gd name="connsiteX12" fmla="*/ 1789726 w 2834552"/>
              <a:gd name="connsiteY12" fmla="*/ 528749 h 2855817"/>
              <a:gd name="connsiteX13" fmla="*/ 1588214 w 2834552"/>
              <a:gd name="connsiteY13" fmla="*/ 528749 h 2855817"/>
              <a:gd name="connsiteX14" fmla="*/ 1588214 w 2834552"/>
              <a:gd name="connsiteY14" fmla="*/ 313518 h 2855817"/>
              <a:gd name="connsiteX15" fmla="*/ 1759152 w 2834552"/>
              <a:gd name="connsiteY15" fmla="*/ 313518 h 2855817"/>
              <a:gd name="connsiteX16" fmla="*/ 1417277 w 2834552"/>
              <a:gd name="connsiteY16" fmla="*/ 0 h 2855817"/>
              <a:gd name="connsiteX17" fmla="*/ 1075401 w 2834552"/>
              <a:gd name="connsiteY17" fmla="*/ 313518 h 2855817"/>
              <a:gd name="connsiteX18" fmla="*/ 1246339 w 2834552"/>
              <a:gd name="connsiteY18" fmla="*/ 313518 h 2855817"/>
              <a:gd name="connsiteX19" fmla="*/ 1246339 w 2834552"/>
              <a:gd name="connsiteY19" fmla="*/ 528749 h 2855817"/>
              <a:gd name="connsiteX20" fmla="*/ 1044826 w 2834552"/>
              <a:gd name="connsiteY20" fmla="*/ 528749 h 2855817"/>
              <a:gd name="connsiteX21" fmla="*/ 518116 w 2834552"/>
              <a:gd name="connsiteY21" fmla="*/ 1055459 h 2855817"/>
              <a:gd name="connsiteX22" fmla="*/ 518116 w 2834552"/>
              <a:gd name="connsiteY22" fmla="*/ 1253850 h 2855817"/>
              <a:gd name="connsiteX23" fmla="*/ 313518 w 2834552"/>
              <a:gd name="connsiteY23" fmla="*/ 1253850 h 2855817"/>
              <a:gd name="connsiteX24" fmla="*/ 313518 w 2834552"/>
              <a:gd name="connsiteY24" fmla="*/ 1082912 h 2855817"/>
              <a:gd name="connsiteX25" fmla="*/ 0 w 2834552"/>
              <a:gd name="connsiteY25" fmla="*/ 1424788 h 2855817"/>
              <a:gd name="connsiteX26" fmla="*/ 313518 w 2834552"/>
              <a:gd name="connsiteY26" fmla="*/ 1766663 h 2855817"/>
              <a:gd name="connsiteX27" fmla="*/ 313518 w 2834552"/>
              <a:gd name="connsiteY27" fmla="*/ 1595725 h 2855817"/>
              <a:gd name="connsiteX28" fmla="*/ 518116 w 2834552"/>
              <a:gd name="connsiteY28" fmla="*/ 1595725 h 2855817"/>
              <a:gd name="connsiteX29" fmla="*/ 518116 w 2834552"/>
              <a:gd name="connsiteY29" fmla="*/ 1800359 h 2855817"/>
              <a:gd name="connsiteX30" fmla="*/ 1044826 w 2834552"/>
              <a:gd name="connsiteY30" fmla="*/ 2327069 h 2855817"/>
              <a:gd name="connsiteX31" fmla="*/ 1246339 w 2834552"/>
              <a:gd name="connsiteY31" fmla="*/ 2327069 h 2855817"/>
              <a:gd name="connsiteX32" fmla="*/ 1417277 w 2834552"/>
              <a:gd name="connsiteY32" fmla="*/ 2855817 h 2855817"/>
              <a:gd name="connsiteX0" fmla="*/ 1246339 w 2834552"/>
              <a:gd name="connsiteY0" fmla="*/ 2327069 h 2327070"/>
              <a:gd name="connsiteX1" fmla="*/ 1588214 w 2834552"/>
              <a:gd name="connsiteY1" fmla="*/ 2327069 h 2327070"/>
              <a:gd name="connsiteX2" fmla="*/ 1789726 w 2834552"/>
              <a:gd name="connsiteY2" fmla="*/ 2327069 h 2327070"/>
              <a:gd name="connsiteX3" fmla="*/ 2316436 w 2834552"/>
              <a:gd name="connsiteY3" fmla="*/ 1800359 h 2327070"/>
              <a:gd name="connsiteX4" fmla="*/ 2316436 w 2834552"/>
              <a:gd name="connsiteY4" fmla="*/ 1595725 h 2327070"/>
              <a:gd name="connsiteX5" fmla="*/ 2521034 w 2834552"/>
              <a:gd name="connsiteY5" fmla="*/ 1595725 h 2327070"/>
              <a:gd name="connsiteX6" fmla="*/ 2521034 w 2834552"/>
              <a:gd name="connsiteY6" fmla="*/ 1766663 h 2327070"/>
              <a:gd name="connsiteX7" fmla="*/ 2834552 w 2834552"/>
              <a:gd name="connsiteY7" fmla="*/ 1424787 h 2327070"/>
              <a:gd name="connsiteX8" fmla="*/ 2521034 w 2834552"/>
              <a:gd name="connsiteY8" fmla="*/ 1082912 h 2327070"/>
              <a:gd name="connsiteX9" fmla="*/ 2521034 w 2834552"/>
              <a:gd name="connsiteY9" fmla="*/ 1253850 h 2327070"/>
              <a:gd name="connsiteX10" fmla="*/ 2316436 w 2834552"/>
              <a:gd name="connsiteY10" fmla="*/ 1253850 h 2327070"/>
              <a:gd name="connsiteX11" fmla="*/ 2316436 w 2834552"/>
              <a:gd name="connsiteY11" fmla="*/ 1055459 h 2327070"/>
              <a:gd name="connsiteX12" fmla="*/ 1789726 w 2834552"/>
              <a:gd name="connsiteY12" fmla="*/ 528749 h 2327070"/>
              <a:gd name="connsiteX13" fmla="*/ 1588214 w 2834552"/>
              <a:gd name="connsiteY13" fmla="*/ 528749 h 2327070"/>
              <a:gd name="connsiteX14" fmla="*/ 1588214 w 2834552"/>
              <a:gd name="connsiteY14" fmla="*/ 313518 h 2327070"/>
              <a:gd name="connsiteX15" fmla="*/ 1759152 w 2834552"/>
              <a:gd name="connsiteY15" fmla="*/ 313518 h 2327070"/>
              <a:gd name="connsiteX16" fmla="*/ 1417277 w 2834552"/>
              <a:gd name="connsiteY16" fmla="*/ 0 h 2327070"/>
              <a:gd name="connsiteX17" fmla="*/ 1075401 w 2834552"/>
              <a:gd name="connsiteY17" fmla="*/ 313518 h 2327070"/>
              <a:gd name="connsiteX18" fmla="*/ 1246339 w 2834552"/>
              <a:gd name="connsiteY18" fmla="*/ 313518 h 2327070"/>
              <a:gd name="connsiteX19" fmla="*/ 1246339 w 2834552"/>
              <a:gd name="connsiteY19" fmla="*/ 528749 h 2327070"/>
              <a:gd name="connsiteX20" fmla="*/ 1044826 w 2834552"/>
              <a:gd name="connsiteY20" fmla="*/ 528749 h 2327070"/>
              <a:gd name="connsiteX21" fmla="*/ 518116 w 2834552"/>
              <a:gd name="connsiteY21" fmla="*/ 1055459 h 2327070"/>
              <a:gd name="connsiteX22" fmla="*/ 518116 w 2834552"/>
              <a:gd name="connsiteY22" fmla="*/ 1253850 h 2327070"/>
              <a:gd name="connsiteX23" fmla="*/ 313518 w 2834552"/>
              <a:gd name="connsiteY23" fmla="*/ 1253850 h 2327070"/>
              <a:gd name="connsiteX24" fmla="*/ 313518 w 2834552"/>
              <a:gd name="connsiteY24" fmla="*/ 1082912 h 2327070"/>
              <a:gd name="connsiteX25" fmla="*/ 0 w 2834552"/>
              <a:gd name="connsiteY25" fmla="*/ 1424788 h 2327070"/>
              <a:gd name="connsiteX26" fmla="*/ 313518 w 2834552"/>
              <a:gd name="connsiteY26" fmla="*/ 1766663 h 2327070"/>
              <a:gd name="connsiteX27" fmla="*/ 313518 w 2834552"/>
              <a:gd name="connsiteY27" fmla="*/ 1595725 h 2327070"/>
              <a:gd name="connsiteX28" fmla="*/ 518116 w 2834552"/>
              <a:gd name="connsiteY28" fmla="*/ 1595725 h 2327070"/>
              <a:gd name="connsiteX29" fmla="*/ 518116 w 2834552"/>
              <a:gd name="connsiteY29" fmla="*/ 1800359 h 2327070"/>
              <a:gd name="connsiteX30" fmla="*/ 1044826 w 2834552"/>
              <a:gd name="connsiteY30" fmla="*/ 2327069 h 2327070"/>
              <a:gd name="connsiteX31" fmla="*/ 1246339 w 2834552"/>
              <a:gd name="connsiteY31" fmla="*/ 2327069 h 2327070"/>
              <a:gd name="connsiteX0" fmla="*/ 1246339 w 2834552"/>
              <a:gd name="connsiteY0" fmla="*/ 2327069 h 2327070"/>
              <a:gd name="connsiteX1" fmla="*/ 1588214 w 2834552"/>
              <a:gd name="connsiteY1" fmla="*/ 2327069 h 2327070"/>
              <a:gd name="connsiteX2" fmla="*/ 1789726 w 2834552"/>
              <a:gd name="connsiteY2" fmla="*/ 2327069 h 2327070"/>
              <a:gd name="connsiteX3" fmla="*/ 2316436 w 2834552"/>
              <a:gd name="connsiteY3" fmla="*/ 1800359 h 2327070"/>
              <a:gd name="connsiteX4" fmla="*/ 2316436 w 2834552"/>
              <a:gd name="connsiteY4" fmla="*/ 1595725 h 2327070"/>
              <a:gd name="connsiteX5" fmla="*/ 2521034 w 2834552"/>
              <a:gd name="connsiteY5" fmla="*/ 1595725 h 2327070"/>
              <a:gd name="connsiteX6" fmla="*/ 2521034 w 2834552"/>
              <a:gd name="connsiteY6" fmla="*/ 1766663 h 2327070"/>
              <a:gd name="connsiteX7" fmla="*/ 2834552 w 2834552"/>
              <a:gd name="connsiteY7" fmla="*/ 1424787 h 2327070"/>
              <a:gd name="connsiteX8" fmla="*/ 2521034 w 2834552"/>
              <a:gd name="connsiteY8" fmla="*/ 1082912 h 2327070"/>
              <a:gd name="connsiteX9" fmla="*/ 2316436 w 2834552"/>
              <a:gd name="connsiteY9" fmla="*/ 1253850 h 2327070"/>
              <a:gd name="connsiteX10" fmla="*/ 2316436 w 2834552"/>
              <a:gd name="connsiteY10" fmla="*/ 1055459 h 2327070"/>
              <a:gd name="connsiteX11" fmla="*/ 1789726 w 2834552"/>
              <a:gd name="connsiteY11" fmla="*/ 528749 h 2327070"/>
              <a:gd name="connsiteX12" fmla="*/ 1588214 w 2834552"/>
              <a:gd name="connsiteY12" fmla="*/ 528749 h 2327070"/>
              <a:gd name="connsiteX13" fmla="*/ 1588214 w 2834552"/>
              <a:gd name="connsiteY13" fmla="*/ 313518 h 2327070"/>
              <a:gd name="connsiteX14" fmla="*/ 1759152 w 2834552"/>
              <a:gd name="connsiteY14" fmla="*/ 313518 h 2327070"/>
              <a:gd name="connsiteX15" fmla="*/ 1417277 w 2834552"/>
              <a:gd name="connsiteY15" fmla="*/ 0 h 2327070"/>
              <a:gd name="connsiteX16" fmla="*/ 1075401 w 2834552"/>
              <a:gd name="connsiteY16" fmla="*/ 313518 h 2327070"/>
              <a:gd name="connsiteX17" fmla="*/ 1246339 w 2834552"/>
              <a:gd name="connsiteY17" fmla="*/ 313518 h 2327070"/>
              <a:gd name="connsiteX18" fmla="*/ 1246339 w 2834552"/>
              <a:gd name="connsiteY18" fmla="*/ 528749 h 2327070"/>
              <a:gd name="connsiteX19" fmla="*/ 1044826 w 2834552"/>
              <a:gd name="connsiteY19" fmla="*/ 528749 h 2327070"/>
              <a:gd name="connsiteX20" fmla="*/ 518116 w 2834552"/>
              <a:gd name="connsiteY20" fmla="*/ 1055459 h 2327070"/>
              <a:gd name="connsiteX21" fmla="*/ 518116 w 2834552"/>
              <a:gd name="connsiteY21" fmla="*/ 1253850 h 2327070"/>
              <a:gd name="connsiteX22" fmla="*/ 313518 w 2834552"/>
              <a:gd name="connsiteY22" fmla="*/ 1253850 h 2327070"/>
              <a:gd name="connsiteX23" fmla="*/ 313518 w 2834552"/>
              <a:gd name="connsiteY23" fmla="*/ 1082912 h 2327070"/>
              <a:gd name="connsiteX24" fmla="*/ 0 w 2834552"/>
              <a:gd name="connsiteY24" fmla="*/ 1424788 h 2327070"/>
              <a:gd name="connsiteX25" fmla="*/ 313518 w 2834552"/>
              <a:gd name="connsiteY25" fmla="*/ 1766663 h 2327070"/>
              <a:gd name="connsiteX26" fmla="*/ 313518 w 2834552"/>
              <a:gd name="connsiteY26" fmla="*/ 1595725 h 2327070"/>
              <a:gd name="connsiteX27" fmla="*/ 518116 w 2834552"/>
              <a:gd name="connsiteY27" fmla="*/ 1595725 h 2327070"/>
              <a:gd name="connsiteX28" fmla="*/ 518116 w 2834552"/>
              <a:gd name="connsiteY28" fmla="*/ 1800359 h 2327070"/>
              <a:gd name="connsiteX29" fmla="*/ 1044826 w 2834552"/>
              <a:gd name="connsiteY29" fmla="*/ 2327069 h 2327070"/>
              <a:gd name="connsiteX30" fmla="*/ 1246339 w 2834552"/>
              <a:gd name="connsiteY30" fmla="*/ 2327069 h 2327070"/>
              <a:gd name="connsiteX0" fmla="*/ 1246339 w 2834552"/>
              <a:gd name="connsiteY0" fmla="*/ 2327069 h 2327070"/>
              <a:gd name="connsiteX1" fmla="*/ 1588214 w 2834552"/>
              <a:gd name="connsiteY1" fmla="*/ 2327069 h 2327070"/>
              <a:gd name="connsiteX2" fmla="*/ 1789726 w 2834552"/>
              <a:gd name="connsiteY2" fmla="*/ 2327069 h 2327070"/>
              <a:gd name="connsiteX3" fmla="*/ 2316436 w 2834552"/>
              <a:gd name="connsiteY3" fmla="*/ 1800359 h 2327070"/>
              <a:gd name="connsiteX4" fmla="*/ 2316436 w 2834552"/>
              <a:gd name="connsiteY4" fmla="*/ 1595725 h 2327070"/>
              <a:gd name="connsiteX5" fmla="*/ 2521034 w 2834552"/>
              <a:gd name="connsiteY5" fmla="*/ 1595725 h 2327070"/>
              <a:gd name="connsiteX6" fmla="*/ 2834552 w 2834552"/>
              <a:gd name="connsiteY6" fmla="*/ 1424787 h 2327070"/>
              <a:gd name="connsiteX7" fmla="*/ 2521034 w 2834552"/>
              <a:gd name="connsiteY7" fmla="*/ 1082912 h 2327070"/>
              <a:gd name="connsiteX8" fmla="*/ 2316436 w 2834552"/>
              <a:gd name="connsiteY8" fmla="*/ 1253850 h 2327070"/>
              <a:gd name="connsiteX9" fmla="*/ 2316436 w 2834552"/>
              <a:gd name="connsiteY9" fmla="*/ 1055459 h 2327070"/>
              <a:gd name="connsiteX10" fmla="*/ 1789726 w 2834552"/>
              <a:gd name="connsiteY10" fmla="*/ 528749 h 2327070"/>
              <a:gd name="connsiteX11" fmla="*/ 1588214 w 2834552"/>
              <a:gd name="connsiteY11" fmla="*/ 528749 h 2327070"/>
              <a:gd name="connsiteX12" fmla="*/ 1588214 w 2834552"/>
              <a:gd name="connsiteY12" fmla="*/ 313518 h 2327070"/>
              <a:gd name="connsiteX13" fmla="*/ 1759152 w 2834552"/>
              <a:gd name="connsiteY13" fmla="*/ 313518 h 2327070"/>
              <a:gd name="connsiteX14" fmla="*/ 1417277 w 2834552"/>
              <a:gd name="connsiteY14" fmla="*/ 0 h 2327070"/>
              <a:gd name="connsiteX15" fmla="*/ 1075401 w 2834552"/>
              <a:gd name="connsiteY15" fmla="*/ 313518 h 2327070"/>
              <a:gd name="connsiteX16" fmla="*/ 1246339 w 2834552"/>
              <a:gd name="connsiteY16" fmla="*/ 313518 h 2327070"/>
              <a:gd name="connsiteX17" fmla="*/ 1246339 w 2834552"/>
              <a:gd name="connsiteY17" fmla="*/ 528749 h 2327070"/>
              <a:gd name="connsiteX18" fmla="*/ 1044826 w 2834552"/>
              <a:gd name="connsiteY18" fmla="*/ 528749 h 2327070"/>
              <a:gd name="connsiteX19" fmla="*/ 518116 w 2834552"/>
              <a:gd name="connsiteY19" fmla="*/ 1055459 h 2327070"/>
              <a:gd name="connsiteX20" fmla="*/ 518116 w 2834552"/>
              <a:gd name="connsiteY20" fmla="*/ 1253850 h 2327070"/>
              <a:gd name="connsiteX21" fmla="*/ 313518 w 2834552"/>
              <a:gd name="connsiteY21" fmla="*/ 1253850 h 2327070"/>
              <a:gd name="connsiteX22" fmla="*/ 313518 w 2834552"/>
              <a:gd name="connsiteY22" fmla="*/ 1082912 h 2327070"/>
              <a:gd name="connsiteX23" fmla="*/ 0 w 2834552"/>
              <a:gd name="connsiteY23" fmla="*/ 1424788 h 2327070"/>
              <a:gd name="connsiteX24" fmla="*/ 313518 w 2834552"/>
              <a:gd name="connsiteY24" fmla="*/ 1766663 h 2327070"/>
              <a:gd name="connsiteX25" fmla="*/ 313518 w 2834552"/>
              <a:gd name="connsiteY25" fmla="*/ 1595725 h 2327070"/>
              <a:gd name="connsiteX26" fmla="*/ 518116 w 2834552"/>
              <a:gd name="connsiteY26" fmla="*/ 1595725 h 2327070"/>
              <a:gd name="connsiteX27" fmla="*/ 518116 w 2834552"/>
              <a:gd name="connsiteY27" fmla="*/ 1800359 h 2327070"/>
              <a:gd name="connsiteX28" fmla="*/ 1044826 w 2834552"/>
              <a:gd name="connsiteY28" fmla="*/ 2327069 h 2327070"/>
              <a:gd name="connsiteX29" fmla="*/ 1246339 w 2834552"/>
              <a:gd name="connsiteY29" fmla="*/ 2327069 h 2327070"/>
              <a:gd name="connsiteX0" fmla="*/ 1246339 w 2834552"/>
              <a:gd name="connsiteY0" fmla="*/ 2327069 h 2327070"/>
              <a:gd name="connsiteX1" fmla="*/ 1588214 w 2834552"/>
              <a:gd name="connsiteY1" fmla="*/ 2327069 h 2327070"/>
              <a:gd name="connsiteX2" fmla="*/ 1789726 w 2834552"/>
              <a:gd name="connsiteY2" fmla="*/ 2327069 h 2327070"/>
              <a:gd name="connsiteX3" fmla="*/ 2316436 w 2834552"/>
              <a:gd name="connsiteY3" fmla="*/ 1800359 h 2327070"/>
              <a:gd name="connsiteX4" fmla="*/ 2316436 w 2834552"/>
              <a:gd name="connsiteY4" fmla="*/ 1595725 h 2327070"/>
              <a:gd name="connsiteX5" fmla="*/ 2834552 w 2834552"/>
              <a:gd name="connsiteY5" fmla="*/ 1424787 h 2327070"/>
              <a:gd name="connsiteX6" fmla="*/ 2521034 w 2834552"/>
              <a:gd name="connsiteY6" fmla="*/ 1082912 h 2327070"/>
              <a:gd name="connsiteX7" fmla="*/ 2316436 w 2834552"/>
              <a:gd name="connsiteY7" fmla="*/ 1253850 h 2327070"/>
              <a:gd name="connsiteX8" fmla="*/ 2316436 w 2834552"/>
              <a:gd name="connsiteY8" fmla="*/ 1055459 h 2327070"/>
              <a:gd name="connsiteX9" fmla="*/ 1789726 w 2834552"/>
              <a:gd name="connsiteY9" fmla="*/ 528749 h 2327070"/>
              <a:gd name="connsiteX10" fmla="*/ 1588214 w 2834552"/>
              <a:gd name="connsiteY10" fmla="*/ 528749 h 2327070"/>
              <a:gd name="connsiteX11" fmla="*/ 1588214 w 2834552"/>
              <a:gd name="connsiteY11" fmla="*/ 313518 h 2327070"/>
              <a:gd name="connsiteX12" fmla="*/ 1759152 w 2834552"/>
              <a:gd name="connsiteY12" fmla="*/ 313518 h 2327070"/>
              <a:gd name="connsiteX13" fmla="*/ 1417277 w 2834552"/>
              <a:gd name="connsiteY13" fmla="*/ 0 h 2327070"/>
              <a:gd name="connsiteX14" fmla="*/ 1075401 w 2834552"/>
              <a:gd name="connsiteY14" fmla="*/ 313518 h 2327070"/>
              <a:gd name="connsiteX15" fmla="*/ 1246339 w 2834552"/>
              <a:gd name="connsiteY15" fmla="*/ 313518 h 2327070"/>
              <a:gd name="connsiteX16" fmla="*/ 1246339 w 2834552"/>
              <a:gd name="connsiteY16" fmla="*/ 528749 h 2327070"/>
              <a:gd name="connsiteX17" fmla="*/ 1044826 w 2834552"/>
              <a:gd name="connsiteY17" fmla="*/ 528749 h 2327070"/>
              <a:gd name="connsiteX18" fmla="*/ 518116 w 2834552"/>
              <a:gd name="connsiteY18" fmla="*/ 1055459 h 2327070"/>
              <a:gd name="connsiteX19" fmla="*/ 518116 w 2834552"/>
              <a:gd name="connsiteY19" fmla="*/ 1253850 h 2327070"/>
              <a:gd name="connsiteX20" fmla="*/ 313518 w 2834552"/>
              <a:gd name="connsiteY20" fmla="*/ 1253850 h 2327070"/>
              <a:gd name="connsiteX21" fmla="*/ 313518 w 2834552"/>
              <a:gd name="connsiteY21" fmla="*/ 1082912 h 2327070"/>
              <a:gd name="connsiteX22" fmla="*/ 0 w 2834552"/>
              <a:gd name="connsiteY22" fmla="*/ 1424788 h 2327070"/>
              <a:gd name="connsiteX23" fmla="*/ 313518 w 2834552"/>
              <a:gd name="connsiteY23" fmla="*/ 1766663 h 2327070"/>
              <a:gd name="connsiteX24" fmla="*/ 313518 w 2834552"/>
              <a:gd name="connsiteY24" fmla="*/ 1595725 h 2327070"/>
              <a:gd name="connsiteX25" fmla="*/ 518116 w 2834552"/>
              <a:gd name="connsiteY25" fmla="*/ 1595725 h 2327070"/>
              <a:gd name="connsiteX26" fmla="*/ 518116 w 2834552"/>
              <a:gd name="connsiteY26" fmla="*/ 1800359 h 2327070"/>
              <a:gd name="connsiteX27" fmla="*/ 1044826 w 2834552"/>
              <a:gd name="connsiteY27" fmla="*/ 2327069 h 2327070"/>
              <a:gd name="connsiteX28" fmla="*/ 1246339 w 2834552"/>
              <a:gd name="connsiteY28" fmla="*/ 2327069 h 2327070"/>
              <a:gd name="connsiteX0" fmla="*/ 1246339 w 2521035"/>
              <a:gd name="connsiteY0" fmla="*/ 2327069 h 2327070"/>
              <a:gd name="connsiteX1" fmla="*/ 1588214 w 2521035"/>
              <a:gd name="connsiteY1" fmla="*/ 2327069 h 2327070"/>
              <a:gd name="connsiteX2" fmla="*/ 1789726 w 2521035"/>
              <a:gd name="connsiteY2" fmla="*/ 2327069 h 2327070"/>
              <a:gd name="connsiteX3" fmla="*/ 2316436 w 2521035"/>
              <a:gd name="connsiteY3" fmla="*/ 1800359 h 2327070"/>
              <a:gd name="connsiteX4" fmla="*/ 2316436 w 2521035"/>
              <a:gd name="connsiteY4" fmla="*/ 1595725 h 2327070"/>
              <a:gd name="connsiteX5" fmla="*/ 2521034 w 2521035"/>
              <a:gd name="connsiteY5" fmla="*/ 1082912 h 2327070"/>
              <a:gd name="connsiteX6" fmla="*/ 2316436 w 2521035"/>
              <a:gd name="connsiteY6" fmla="*/ 1253850 h 2327070"/>
              <a:gd name="connsiteX7" fmla="*/ 2316436 w 2521035"/>
              <a:gd name="connsiteY7" fmla="*/ 1055459 h 2327070"/>
              <a:gd name="connsiteX8" fmla="*/ 1789726 w 2521035"/>
              <a:gd name="connsiteY8" fmla="*/ 528749 h 2327070"/>
              <a:gd name="connsiteX9" fmla="*/ 1588214 w 2521035"/>
              <a:gd name="connsiteY9" fmla="*/ 528749 h 2327070"/>
              <a:gd name="connsiteX10" fmla="*/ 1588214 w 2521035"/>
              <a:gd name="connsiteY10" fmla="*/ 313518 h 2327070"/>
              <a:gd name="connsiteX11" fmla="*/ 1759152 w 2521035"/>
              <a:gd name="connsiteY11" fmla="*/ 313518 h 2327070"/>
              <a:gd name="connsiteX12" fmla="*/ 1417277 w 2521035"/>
              <a:gd name="connsiteY12" fmla="*/ 0 h 2327070"/>
              <a:gd name="connsiteX13" fmla="*/ 1075401 w 2521035"/>
              <a:gd name="connsiteY13" fmla="*/ 313518 h 2327070"/>
              <a:gd name="connsiteX14" fmla="*/ 1246339 w 2521035"/>
              <a:gd name="connsiteY14" fmla="*/ 313518 h 2327070"/>
              <a:gd name="connsiteX15" fmla="*/ 1246339 w 2521035"/>
              <a:gd name="connsiteY15" fmla="*/ 528749 h 2327070"/>
              <a:gd name="connsiteX16" fmla="*/ 1044826 w 2521035"/>
              <a:gd name="connsiteY16" fmla="*/ 528749 h 2327070"/>
              <a:gd name="connsiteX17" fmla="*/ 518116 w 2521035"/>
              <a:gd name="connsiteY17" fmla="*/ 1055459 h 2327070"/>
              <a:gd name="connsiteX18" fmla="*/ 518116 w 2521035"/>
              <a:gd name="connsiteY18" fmla="*/ 1253850 h 2327070"/>
              <a:gd name="connsiteX19" fmla="*/ 313518 w 2521035"/>
              <a:gd name="connsiteY19" fmla="*/ 1253850 h 2327070"/>
              <a:gd name="connsiteX20" fmla="*/ 313518 w 2521035"/>
              <a:gd name="connsiteY20" fmla="*/ 1082912 h 2327070"/>
              <a:gd name="connsiteX21" fmla="*/ 0 w 2521035"/>
              <a:gd name="connsiteY21" fmla="*/ 1424788 h 2327070"/>
              <a:gd name="connsiteX22" fmla="*/ 313518 w 2521035"/>
              <a:gd name="connsiteY22" fmla="*/ 1766663 h 2327070"/>
              <a:gd name="connsiteX23" fmla="*/ 313518 w 2521035"/>
              <a:gd name="connsiteY23" fmla="*/ 1595725 h 2327070"/>
              <a:gd name="connsiteX24" fmla="*/ 518116 w 2521035"/>
              <a:gd name="connsiteY24" fmla="*/ 1595725 h 2327070"/>
              <a:gd name="connsiteX25" fmla="*/ 518116 w 2521035"/>
              <a:gd name="connsiteY25" fmla="*/ 1800359 h 2327070"/>
              <a:gd name="connsiteX26" fmla="*/ 1044826 w 2521035"/>
              <a:gd name="connsiteY26" fmla="*/ 2327069 h 2327070"/>
              <a:gd name="connsiteX27" fmla="*/ 1246339 w 2521035"/>
              <a:gd name="connsiteY27" fmla="*/ 2327069 h 2327070"/>
              <a:gd name="connsiteX0" fmla="*/ 1246339 w 2316435"/>
              <a:gd name="connsiteY0" fmla="*/ 2327069 h 2327070"/>
              <a:gd name="connsiteX1" fmla="*/ 1588214 w 2316435"/>
              <a:gd name="connsiteY1" fmla="*/ 2327069 h 2327070"/>
              <a:gd name="connsiteX2" fmla="*/ 1789726 w 2316435"/>
              <a:gd name="connsiteY2" fmla="*/ 2327069 h 2327070"/>
              <a:gd name="connsiteX3" fmla="*/ 2316436 w 2316435"/>
              <a:gd name="connsiteY3" fmla="*/ 1800359 h 2327070"/>
              <a:gd name="connsiteX4" fmla="*/ 2316436 w 2316435"/>
              <a:gd name="connsiteY4" fmla="*/ 1595725 h 2327070"/>
              <a:gd name="connsiteX5" fmla="*/ 2316436 w 2316435"/>
              <a:gd name="connsiteY5" fmla="*/ 1253850 h 2327070"/>
              <a:gd name="connsiteX6" fmla="*/ 2316436 w 2316435"/>
              <a:gd name="connsiteY6" fmla="*/ 1055459 h 2327070"/>
              <a:gd name="connsiteX7" fmla="*/ 1789726 w 2316435"/>
              <a:gd name="connsiteY7" fmla="*/ 528749 h 2327070"/>
              <a:gd name="connsiteX8" fmla="*/ 1588214 w 2316435"/>
              <a:gd name="connsiteY8" fmla="*/ 528749 h 2327070"/>
              <a:gd name="connsiteX9" fmla="*/ 1588214 w 2316435"/>
              <a:gd name="connsiteY9" fmla="*/ 313518 h 2327070"/>
              <a:gd name="connsiteX10" fmla="*/ 1759152 w 2316435"/>
              <a:gd name="connsiteY10" fmla="*/ 313518 h 2327070"/>
              <a:gd name="connsiteX11" fmla="*/ 1417277 w 2316435"/>
              <a:gd name="connsiteY11" fmla="*/ 0 h 2327070"/>
              <a:gd name="connsiteX12" fmla="*/ 1075401 w 2316435"/>
              <a:gd name="connsiteY12" fmla="*/ 313518 h 2327070"/>
              <a:gd name="connsiteX13" fmla="*/ 1246339 w 2316435"/>
              <a:gd name="connsiteY13" fmla="*/ 313518 h 2327070"/>
              <a:gd name="connsiteX14" fmla="*/ 1246339 w 2316435"/>
              <a:gd name="connsiteY14" fmla="*/ 528749 h 2327070"/>
              <a:gd name="connsiteX15" fmla="*/ 1044826 w 2316435"/>
              <a:gd name="connsiteY15" fmla="*/ 528749 h 2327070"/>
              <a:gd name="connsiteX16" fmla="*/ 518116 w 2316435"/>
              <a:gd name="connsiteY16" fmla="*/ 1055459 h 2327070"/>
              <a:gd name="connsiteX17" fmla="*/ 518116 w 2316435"/>
              <a:gd name="connsiteY17" fmla="*/ 1253850 h 2327070"/>
              <a:gd name="connsiteX18" fmla="*/ 313518 w 2316435"/>
              <a:gd name="connsiteY18" fmla="*/ 1253850 h 2327070"/>
              <a:gd name="connsiteX19" fmla="*/ 313518 w 2316435"/>
              <a:gd name="connsiteY19" fmla="*/ 1082912 h 2327070"/>
              <a:gd name="connsiteX20" fmla="*/ 0 w 2316435"/>
              <a:gd name="connsiteY20" fmla="*/ 1424788 h 2327070"/>
              <a:gd name="connsiteX21" fmla="*/ 313518 w 2316435"/>
              <a:gd name="connsiteY21" fmla="*/ 1766663 h 2327070"/>
              <a:gd name="connsiteX22" fmla="*/ 313518 w 2316435"/>
              <a:gd name="connsiteY22" fmla="*/ 1595725 h 2327070"/>
              <a:gd name="connsiteX23" fmla="*/ 518116 w 2316435"/>
              <a:gd name="connsiteY23" fmla="*/ 1595725 h 2327070"/>
              <a:gd name="connsiteX24" fmla="*/ 518116 w 2316435"/>
              <a:gd name="connsiteY24" fmla="*/ 1800359 h 2327070"/>
              <a:gd name="connsiteX25" fmla="*/ 1044826 w 2316435"/>
              <a:gd name="connsiteY25" fmla="*/ 2327069 h 2327070"/>
              <a:gd name="connsiteX26" fmla="*/ 1246339 w 2316435"/>
              <a:gd name="connsiteY26" fmla="*/ 2327069 h 232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16435" h="2327070">
                <a:moveTo>
                  <a:pt x="1246339" y="2327069"/>
                </a:moveTo>
                <a:lnTo>
                  <a:pt x="1588214" y="2327069"/>
                </a:lnTo>
                <a:lnTo>
                  <a:pt x="1789726" y="2327069"/>
                </a:lnTo>
                <a:lnTo>
                  <a:pt x="2316436" y="1800359"/>
                </a:lnTo>
                <a:lnTo>
                  <a:pt x="2316436" y="1595725"/>
                </a:lnTo>
                <a:lnTo>
                  <a:pt x="2316436" y="1253850"/>
                </a:lnTo>
                <a:lnTo>
                  <a:pt x="2316436" y="1055459"/>
                </a:lnTo>
                <a:lnTo>
                  <a:pt x="1789726" y="528749"/>
                </a:lnTo>
                <a:lnTo>
                  <a:pt x="1588214" y="528749"/>
                </a:lnTo>
                <a:lnTo>
                  <a:pt x="1588214" y="313518"/>
                </a:lnTo>
                <a:lnTo>
                  <a:pt x="1759152" y="313518"/>
                </a:lnTo>
                <a:lnTo>
                  <a:pt x="1417277" y="0"/>
                </a:lnTo>
                <a:lnTo>
                  <a:pt x="1075401" y="313518"/>
                </a:lnTo>
                <a:lnTo>
                  <a:pt x="1246339" y="313518"/>
                </a:lnTo>
                <a:lnTo>
                  <a:pt x="1246339" y="528749"/>
                </a:lnTo>
                <a:lnTo>
                  <a:pt x="1044826" y="528749"/>
                </a:lnTo>
                <a:lnTo>
                  <a:pt x="518116" y="1055459"/>
                </a:lnTo>
                <a:lnTo>
                  <a:pt x="518116" y="1253850"/>
                </a:lnTo>
                <a:lnTo>
                  <a:pt x="313518" y="1253850"/>
                </a:lnTo>
                <a:lnTo>
                  <a:pt x="313518" y="1082912"/>
                </a:lnTo>
                <a:lnTo>
                  <a:pt x="0" y="1424788"/>
                </a:lnTo>
                <a:lnTo>
                  <a:pt x="313518" y="1766663"/>
                </a:lnTo>
                <a:lnTo>
                  <a:pt x="313518" y="1595725"/>
                </a:lnTo>
                <a:lnTo>
                  <a:pt x="518116" y="1595725"/>
                </a:lnTo>
                <a:lnTo>
                  <a:pt x="518116" y="1800359"/>
                </a:lnTo>
                <a:lnTo>
                  <a:pt x="1044826" y="2327069"/>
                </a:lnTo>
                <a:lnTo>
                  <a:pt x="1246339" y="2327069"/>
                </a:lnTo>
                <a:close/>
              </a:path>
            </a:pathLst>
          </a:custGeom>
          <a:solidFill>
            <a:srgbClr val="FFFF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6" name="TextBox 94"/>
          <p:cNvSpPr txBox="1"/>
          <p:nvPr/>
        </p:nvSpPr>
        <p:spPr>
          <a:xfrm rot="26100000" flipH="1">
            <a:off x="10020463" y="3422636"/>
            <a:ext cx="815228" cy="169277"/>
          </a:xfrm>
          <a:prstGeom prst="rect">
            <a:avLst/>
          </a:prstGeom>
          <a:solidFill>
            <a:srgbClr val="FFFF00"/>
          </a:solidFill>
          <a:ln>
            <a:solidFill>
              <a:schemeClr val="bg1"/>
            </a:solidFill>
          </a:ln>
          <a:effectLst/>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bg1"/>
                </a:solidFill>
              </a:rPr>
              <a:t>Higher HQs</a:t>
            </a:r>
          </a:p>
        </p:txBody>
      </p:sp>
      <p:sp>
        <p:nvSpPr>
          <p:cNvPr id="227" name="TextBox 108"/>
          <p:cNvSpPr txBox="1"/>
          <p:nvPr/>
        </p:nvSpPr>
        <p:spPr>
          <a:xfrm rot="20700000">
            <a:off x="7522674" y="4458358"/>
            <a:ext cx="747922" cy="584775"/>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ART 32</a:t>
            </a:r>
          </a:p>
        </p:txBody>
      </p:sp>
      <p:sp>
        <p:nvSpPr>
          <p:cNvPr id="228" name="TextBox 137"/>
          <p:cNvSpPr txBox="1"/>
          <p:nvPr/>
        </p:nvSpPr>
        <p:spPr>
          <a:xfrm>
            <a:off x="228600" y="4725267"/>
            <a:ext cx="1246636" cy="502785"/>
          </a:xfrm>
          <a:prstGeom prst="rect">
            <a:avLst/>
          </a:prstGeom>
          <a:solidFill>
            <a:schemeClr val="tx2"/>
          </a:solidFill>
          <a:ln>
            <a:solidFill>
              <a:schemeClr val="bg1"/>
            </a:solidFill>
          </a:ln>
          <a:effectLst/>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bg1"/>
                </a:solidFill>
              </a:rPr>
              <a:t>INVESTIGATION</a:t>
            </a:r>
          </a:p>
        </p:txBody>
      </p:sp>
      <p:sp>
        <p:nvSpPr>
          <p:cNvPr id="229" name="Freeform 228"/>
          <p:cNvSpPr/>
          <p:nvPr/>
        </p:nvSpPr>
        <p:spPr>
          <a:xfrm rot="8904312">
            <a:off x="542919" y="3975256"/>
            <a:ext cx="518823" cy="632172"/>
          </a:xfrm>
          <a:custGeom>
            <a:avLst/>
            <a:gdLst>
              <a:gd name="connsiteX0" fmla="*/ 0 w 506298"/>
              <a:gd name="connsiteY0" fmla="*/ 445350 h 445350"/>
              <a:gd name="connsiteX1" fmla="*/ 381000 w 506298"/>
              <a:gd name="connsiteY1" fmla="*/ 350100 h 445350"/>
              <a:gd name="connsiteX2" fmla="*/ 495300 w 506298"/>
              <a:gd name="connsiteY2" fmla="*/ 45300 h 445350"/>
              <a:gd name="connsiteX3" fmla="*/ 495300 w 506298"/>
              <a:gd name="connsiteY3" fmla="*/ 7200 h 445350"/>
            </a:gdLst>
            <a:ahLst/>
            <a:cxnLst>
              <a:cxn ang="0">
                <a:pos x="connsiteX0" y="connsiteY0"/>
              </a:cxn>
              <a:cxn ang="0">
                <a:pos x="connsiteX1" y="connsiteY1"/>
              </a:cxn>
              <a:cxn ang="0">
                <a:pos x="connsiteX2" y="connsiteY2"/>
              </a:cxn>
              <a:cxn ang="0">
                <a:pos x="connsiteX3" y="connsiteY3"/>
              </a:cxn>
            </a:cxnLst>
            <a:rect l="l" t="t" r="r" b="b"/>
            <a:pathLst>
              <a:path w="506298" h="445350">
                <a:moveTo>
                  <a:pt x="0" y="445350"/>
                </a:moveTo>
                <a:cubicBezTo>
                  <a:pt x="149225" y="431062"/>
                  <a:pt x="298450" y="416775"/>
                  <a:pt x="381000" y="350100"/>
                </a:cubicBezTo>
                <a:cubicBezTo>
                  <a:pt x="463550" y="283425"/>
                  <a:pt x="476250" y="102450"/>
                  <a:pt x="495300" y="45300"/>
                </a:cubicBezTo>
                <a:cubicBezTo>
                  <a:pt x="514350" y="-11850"/>
                  <a:pt x="504825" y="-2325"/>
                  <a:pt x="495300" y="7200"/>
                </a:cubicBezTo>
              </a:path>
            </a:pathLst>
          </a:custGeom>
          <a:noFill/>
          <a:ln w="53975">
            <a:solidFill>
              <a:srgbClr val="FFFF00"/>
            </a:solid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30" name="Group 229"/>
          <p:cNvGrpSpPr/>
          <p:nvPr/>
        </p:nvGrpSpPr>
        <p:grpSpPr>
          <a:xfrm>
            <a:off x="222726" y="2487219"/>
            <a:ext cx="1868927" cy="1666705"/>
            <a:chOff x="-4136680" y="7474905"/>
            <a:chExt cx="2001237" cy="1383973"/>
          </a:xfrm>
          <a:effectLst/>
        </p:grpSpPr>
        <p:sp>
          <p:nvSpPr>
            <p:cNvPr id="255" name="Explosion 1 254"/>
            <p:cNvSpPr/>
            <p:nvPr/>
          </p:nvSpPr>
          <p:spPr>
            <a:xfrm>
              <a:off x="-4136680" y="7474905"/>
              <a:ext cx="2001237" cy="1383973"/>
            </a:xfrm>
            <a:prstGeom prst="irregularSeal1">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rgbClr val="FFFF00"/>
                  </a:solidFill>
                </a:rPr>
                <a:t>Allegation</a:t>
              </a:r>
              <a:endParaRPr lang="en-US" sz="2800" b="1" dirty="0">
                <a:solidFill>
                  <a:srgbClr val="FFFF00"/>
                </a:solidFill>
              </a:endParaRPr>
            </a:p>
          </p:txBody>
        </p:sp>
        <p:sp>
          <p:nvSpPr>
            <p:cNvPr id="256" name="Explosion 1 255"/>
            <p:cNvSpPr/>
            <p:nvPr/>
          </p:nvSpPr>
          <p:spPr>
            <a:xfrm>
              <a:off x="-3954395" y="7629962"/>
              <a:ext cx="1655850" cy="1032412"/>
            </a:xfrm>
            <a:prstGeom prst="irregularSeal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31" name="Freeform 230"/>
          <p:cNvSpPr/>
          <p:nvPr/>
        </p:nvSpPr>
        <p:spPr>
          <a:xfrm rot="20700000" flipH="1" flipV="1">
            <a:off x="6012171" y="3380732"/>
            <a:ext cx="2038338" cy="2053632"/>
          </a:xfrm>
          <a:custGeom>
            <a:avLst/>
            <a:gdLst>
              <a:gd name="connsiteX0" fmla="*/ 1417277 w 2834552"/>
              <a:gd name="connsiteY0" fmla="*/ 2855817 h 2855817"/>
              <a:gd name="connsiteX1" fmla="*/ 1759152 w 2834552"/>
              <a:gd name="connsiteY1" fmla="*/ 2542299 h 2855817"/>
              <a:gd name="connsiteX2" fmla="*/ 1588214 w 2834552"/>
              <a:gd name="connsiteY2" fmla="*/ 2542299 h 2855817"/>
              <a:gd name="connsiteX3" fmla="*/ 1588214 w 2834552"/>
              <a:gd name="connsiteY3" fmla="*/ 2327069 h 2855817"/>
              <a:gd name="connsiteX4" fmla="*/ 1789726 w 2834552"/>
              <a:gd name="connsiteY4" fmla="*/ 2327069 h 2855817"/>
              <a:gd name="connsiteX5" fmla="*/ 2316436 w 2834552"/>
              <a:gd name="connsiteY5" fmla="*/ 1800359 h 2855817"/>
              <a:gd name="connsiteX6" fmla="*/ 2316436 w 2834552"/>
              <a:gd name="connsiteY6" fmla="*/ 1595725 h 2855817"/>
              <a:gd name="connsiteX7" fmla="*/ 2521034 w 2834552"/>
              <a:gd name="connsiteY7" fmla="*/ 1595725 h 2855817"/>
              <a:gd name="connsiteX8" fmla="*/ 2521034 w 2834552"/>
              <a:gd name="connsiteY8" fmla="*/ 1766663 h 2855817"/>
              <a:gd name="connsiteX9" fmla="*/ 2834552 w 2834552"/>
              <a:gd name="connsiteY9" fmla="*/ 1424787 h 2855817"/>
              <a:gd name="connsiteX10" fmla="*/ 2521034 w 2834552"/>
              <a:gd name="connsiteY10" fmla="*/ 1082912 h 2855817"/>
              <a:gd name="connsiteX11" fmla="*/ 2521034 w 2834552"/>
              <a:gd name="connsiteY11" fmla="*/ 1253850 h 2855817"/>
              <a:gd name="connsiteX12" fmla="*/ 2316436 w 2834552"/>
              <a:gd name="connsiteY12" fmla="*/ 1253850 h 2855817"/>
              <a:gd name="connsiteX13" fmla="*/ 2316436 w 2834552"/>
              <a:gd name="connsiteY13" fmla="*/ 1055459 h 2855817"/>
              <a:gd name="connsiteX14" fmla="*/ 1789726 w 2834552"/>
              <a:gd name="connsiteY14" fmla="*/ 528749 h 2855817"/>
              <a:gd name="connsiteX15" fmla="*/ 1588214 w 2834552"/>
              <a:gd name="connsiteY15" fmla="*/ 528749 h 2855817"/>
              <a:gd name="connsiteX16" fmla="*/ 1588214 w 2834552"/>
              <a:gd name="connsiteY16" fmla="*/ 313518 h 2855817"/>
              <a:gd name="connsiteX17" fmla="*/ 1759152 w 2834552"/>
              <a:gd name="connsiteY17" fmla="*/ 313518 h 2855817"/>
              <a:gd name="connsiteX18" fmla="*/ 1417277 w 2834552"/>
              <a:gd name="connsiteY18" fmla="*/ 0 h 2855817"/>
              <a:gd name="connsiteX19" fmla="*/ 1075401 w 2834552"/>
              <a:gd name="connsiteY19" fmla="*/ 313518 h 2855817"/>
              <a:gd name="connsiteX20" fmla="*/ 1246339 w 2834552"/>
              <a:gd name="connsiteY20" fmla="*/ 313518 h 2855817"/>
              <a:gd name="connsiteX21" fmla="*/ 1246339 w 2834552"/>
              <a:gd name="connsiteY21" fmla="*/ 528749 h 2855817"/>
              <a:gd name="connsiteX22" fmla="*/ 1044826 w 2834552"/>
              <a:gd name="connsiteY22" fmla="*/ 528749 h 2855817"/>
              <a:gd name="connsiteX23" fmla="*/ 518116 w 2834552"/>
              <a:gd name="connsiteY23" fmla="*/ 1055459 h 2855817"/>
              <a:gd name="connsiteX24" fmla="*/ 518116 w 2834552"/>
              <a:gd name="connsiteY24" fmla="*/ 1253850 h 2855817"/>
              <a:gd name="connsiteX25" fmla="*/ 313518 w 2834552"/>
              <a:gd name="connsiteY25" fmla="*/ 1253850 h 2855817"/>
              <a:gd name="connsiteX26" fmla="*/ 313518 w 2834552"/>
              <a:gd name="connsiteY26" fmla="*/ 1082912 h 2855817"/>
              <a:gd name="connsiteX27" fmla="*/ 0 w 2834552"/>
              <a:gd name="connsiteY27" fmla="*/ 1424788 h 2855817"/>
              <a:gd name="connsiteX28" fmla="*/ 313518 w 2834552"/>
              <a:gd name="connsiteY28" fmla="*/ 1766663 h 2855817"/>
              <a:gd name="connsiteX29" fmla="*/ 313518 w 2834552"/>
              <a:gd name="connsiteY29" fmla="*/ 1595725 h 2855817"/>
              <a:gd name="connsiteX30" fmla="*/ 518116 w 2834552"/>
              <a:gd name="connsiteY30" fmla="*/ 1595725 h 2855817"/>
              <a:gd name="connsiteX31" fmla="*/ 518116 w 2834552"/>
              <a:gd name="connsiteY31" fmla="*/ 1800359 h 2855817"/>
              <a:gd name="connsiteX32" fmla="*/ 1044826 w 2834552"/>
              <a:gd name="connsiteY32" fmla="*/ 2327069 h 2855817"/>
              <a:gd name="connsiteX33" fmla="*/ 1246339 w 2834552"/>
              <a:gd name="connsiteY33" fmla="*/ 2327069 h 2855817"/>
              <a:gd name="connsiteX34" fmla="*/ 1246339 w 2834552"/>
              <a:gd name="connsiteY34" fmla="*/ 2542299 h 2855817"/>
              <a:gd name="connsiteX35" fmla="*/ 1075401 w 2834552"/>
              <a:gd name="connsiteY35" fmla="*/ 2542299 h 28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34552" h="2855817">
                <a:moveTo>
                  <a:pt x="1417277" y="2855817"/>
                </a:moveTo>
                <a:lnTo>
                  <a:pt x="1759152" y="2542299"/>
                </a:lnTo>
                <a:lnTo>
                  <a:pt x="1588214" y="2542299"/>
                </a:lnTo>
                <a:lnTo>
                  <a:pt x="1588214" y="2327069"/>
                </a:lnTo>
                <a:lnTo>
                  <a:pt x="1789726" y="2327069"/>
                </a:lnTo>
                <a:lnTo>
                  <a:pt x="2316436" y="1800359"/>
                </a:lnTo>
                <a:lnTo>
                  <a:pt x="2316436" y="1595725"/>
                </a:lnTo>
                <a:lnTo>
                  <a:pt x="2521034" y="1595725"/>
                </a:lnTo>
                <a:lnTo>
                  <a:pt x="2521034" y="1766663"/>
                </a:lnTo>
                <a:lnTo>
                  <a:pt x="2834552" y="1424787"/>
                </a:lnTo>
                <a:lnTo>
                  <a:pt x="2521034" y="1082912"/>
                </a:lnTo>
                <a:lnTo>
                  <a:pt x="2521034" y="1253850"/>
                </a:lnTo>
                <a:lnTo>
                  <a:pt x="2316436" y="1253850"/>
                </a:lnTo>
                <a:lnTo>
                  <a:pt x="2316436" y="1055459"/>
                </a:lnTo>
                <a:lnTo>
                  <a:pt x="1789726" y="528749"/>
                </a:lnTo>
                <a:lnTo>
                  <a:pt x="1588214" y="528749"/>
                </a:lnTo>
                <a:lnTo>
                  <a:pt x="1588214" y="313518"/>
                </a:lnTo>
                <a:lnTo>
                  <a:pt x="1759152" y="313518"/>
                </a:lnTo>
                <a:lnTo>
                  <a:pt x="1417277" y="0"/>
                </a:lnTo>
                <a:lnTo>
                  <a:pt x="1075401" y="313518"/>
                </a:lnTo>
                <a:lnTo>
                  <a:pt x="1246339" y="313518"/>
                </a:lnTo>
                <a:lnTo>
                  <a:pt x="1246339" y="528749"/>
                </a:lnTo>
                <a:lnTo>
                  <a:pt x="1044826" y="528749"/>
                </a:lnTo>
                <a:lnTo>
                  <a:pt x="518116" y="1055459"/>
                </a:lnTo>
                <a:lnTo>
                  <a:pt x="518116" y="1253850"/>
                </a:lnTo>
                <a:lnTo>
                  <a:pt x="313518" y="1253850"/>
                </a:lnTo>
                <a:lnTo>
                  <a:pt x="313518" y="1082912"/>
                </a:lnTo>
                <a:lnTo>
                  <a:pt x="0" y="1424788"/>
                </a:lnTo>
                <a:lnTo>
                  <a:pt x="313518" y="1766663"/>
                </a:lnTo>
                <a:lnTo>
                  <a:pt x="313518" y="1595725"/>
                </a:lnTo>
                <a:lnTo>
                  <a:pt x="518116" y="1595725"/>
                </a:lnTo>
                <a:lnTo>
                  <a:pt x="518116" y="1800359"/>
                </a:lnTo>
                <a:lnTo>
                  <a:pt x="1044826" y="2327069"/>
                </a:lnTo>
                <a:lnTo>
                  <a:pt x="1246339" y="2327069"/>
                </a:lnTo>
                <a:lnTo>
                  <a:pt x="1246339" y="2542299"/>
                </a:lnTo>
                <a:lnTo>
                  <a:pt x="1075401" y="2542299"/>
                </a:lnTo>
                <a:close/>
              </a:path>
            </a:pathLst>
          </a:custGeom>
          <a:solidFill>
            <a:srgbClr val="FFFF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32" name="Group 231"/>
          <p:cNvGrpSpPr/>
          <p:nvPr/>
        </p:nvGrpSpPr>
        <p:grpSpPr>
          <a:xfrm rot="20700000">
            <a:off x="6392480" y="3952658"/>
            <a:ext cx="1365017" cy="946776"/>
            <a:chOff x="4616999" y="3473687"/>
            <a:chExt cx="1365017" cy="1041455"/>
          </a:xfrm>
          <a:effectLst/>
        </p:grpSpPr>
        <p:pic>
          <p:nvPicPr>
            <p:cNvPr id="252" name="Picture 251" descr="RANK-ARMY,COLONEL,RIGHT  (1&quot;) "/>
            <p:cNvPicPr>
              <a:picLocks noChangeAspect="1" noChangeArrowheads="1"/>
            </p:cNvPicPr>
            <p:nvPr/>
          </p:nvPicPr>
          <p:blipFill rotWithShape="1">
            <a:blip r:embed="rId3" cstate="print">
              <a:clrChange>
                <a:clrFrom>
                  <a:srgbClr val="FFFFFF"/>
                </a:clrFrom>
                <a:clrTo>
                  <a:srgbClr val="FFFFFF">
                    <a:alpha val="0"/>
                  </a:srgbClr>
                </a:clrTo>
              </a:clrChange>
              <a:lum bright="2000"/>
            </a:blip>
            <a:srcRect t="15553" b="21237"/>
            <a:stretch/>
          </p:blipFill>
          <p:spPr bwMode="auto">
            <a:xfrm>
              <a:off x="4865013" y="3647839"/>
              <a:ext cx="821702" cy="662758"/>
            </a:xfrm>
            <a:prstGeom prst="rect">
              <a:avLst/>
            </a:prstGeom>
            <a:noFill/>
          </p:spPr>
        </p:pic>
        <p:sp>
          <p:nvSpPr>
            <p:cNvPr id="253" name="Rectangle 252"/>
            <p:cNvSpPr/>
            <p:nvPr/>
          </p:nvSpPr>
          <p:spPr>
            <a:xfrm>
              <a:off x="4616999" y="3473687"/>
              <a:ext cx="1365017" cy="282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bg1"/>
                  </a:solidFill>
                </a:rPr>
                <a:t>SPCMCA</a:t>
              </a:r>
            </a:p>
          </p:txBody>
        </p:sp>
        <p:sp>
          <p:nvSpPr>
            <p:cNvPr id="254" name="Rectangle 253"/>
            <p:cNvSpPr/>
            <p:nvPr/>
          </p:nvSpPr>
          <p:spPr>
            <a:xfrm>
              <a:off x="4704835" y="4233998"/>
              <a:ext cx="1163608" cy="281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bg1"/>
                  </a:solidFill>
                </a:rPr>
                <a:t>BRIGADE</a:t>
              </a:r>
              <a:endParaRPr lang="en-US" sz="1600" b="1" dirty="0">
                <a:solidFill>
                  <a:schemeClr val="bg1"/>
                </a:solidFill>
              </a:endParaRPr>
            </a:p>
          </p:txBody>
        </p:sp>
      </p:grpSp>
      <p:sp>
        <p:nvSpPr>
          <p:cNvPr id="233" name="Freeform 232"/>
          <p:cNvSpPr/>
          <p:nvPr/>
        </p:nvSpPr>
        <p:spPr>
          <a:xfrm rot="20700000" flipH="1" flipV="1">
            <a:off x="8091323" y="2818095"/>
            <a:ext cx="2038338" cy="2053632"/>
          </a:xfrm>
          <a:custGeom>
            <a:avLst/>
            <a:gdLst>
              <a:gd name="connsiteX0" fmla="*/ 1417277 w 2834552"/>
              <a:gd name="connsiteY0" fmla="*/ 2855817 h 2855817"/>
              <a:gd name="connsiteX1" fmla="*/ 1759152 w 2834552"/>
              <a:gd name="connsiteY1" fmla="*/ 2542299 h 2855817"/>
              <a:gd name="connsiteX2" fmla="*/ 1588214 w 2834552"/>
              <a:gd name="connsiteY2" fmla="*/ 2542299 h 2855817"/>
              <a:gd name="connsiteX3" fmla="*/ 1588214 w 2834552"/>
              <a:gd name="connsiteY3" fmla="*/ 2327069 h 2855817"/>
              <a:gd name="connsiteX4" fmla="*/ 1789726 w 2834552"/>
              <a:gd name="connsiteY4" fmla="*/ 2327069 h 2855817"/>
              <a:gd name="connsiteX5" fmla="*/ 2316436 w 2834552"/>
              <a:gd name="connsiteY5" fmla="*/ 1800359 h 2855817"/>
              <a:gd name="connsiteX6" fmla="*/ 2316436 w 2834552"/>
              <a:gd name="connsiteY6" fmla="*/ 1595725 h 2855817"/>
              <a:gd name="connsiteX7" fmla="*/ 2521034 w 2834552"/>
              <a:gd name="connsiteY7" fmla="*/ 1595725 h 2855817"/>
              <a:gd name="connsiteX8" fmla="*/ 2521034 w 2834552"/>
              <a:gd name="connsiteY8" fmla="*/ 1766663 h 2855817"/>
              <a:gd name="connsiteX9" fmla="*/ 2834552 w 2834552"/>
              <a:gd name="connsiteY9" fmla="*/ 1424787 h 2855817"/>
              <a:gd name="connsiteX10" fmla="*/ 2521034 w 2834552"/>
              <a:gd name="connsiteY10" fmla="*/ 1082912 h 2855817"/>
              <a:gd name="connsiteX11" fmla="*/ 2521034 w 2834552"/>
              <a:gd name="connsiteY11" fmla="*/ 1253850 h 2855817"/>
              <a:gd name="connsiteX12" fmla="*/ 2316436 w 2834552"/>
              <a:gd name="connsiteY12" fmla="*/ 1253850 h 2855817"/>
              <a:gd name="connsiteX13" fmla="*/ 2316436 w 2834552"/>
              <a:gd name="connsiteY13" fmla="*/ 1055459 h 2855817"/>
              <a:gd name="connsiteX14" fmla="*/ 1789726 w 2834552"/>
              <a:gd name="connsiteY14" fmla="*/ 528749 h 2855817"/>
              <a:gd name="connsiteX15" fmla="*/ 1588214 w 2834552"/>
              <a:gd name="connsiteY15" fmla="*/ 528749 h 2855817"/>
              <a:gd name="connsiteX16" fmla="*/ 1588214 w 2834552"/>
              <a:gd name="connsiteY16" fmla="*/ 313518 h 2855817"/>
              <a:gd name="connsiteX17" fmla="*/ 1759152 w 2834552"/>
              <a:gd name="connsiteY17" fmla="*/ 313518 h 2855817"/>
              <a:gd name="connsiteX18" fmla="*/ 1417277 w 2834552"/>
              <a:gd name="connsiteY18" fmla="*/ 0 h 2855817"/>
              <a:gd name="connsiteX19" fmla="*/ 1075401 w 2834552"/>
              <a:gd name="connsiteY19" fmla="*/ 313518 h 2855817"/>
              <a:gd name="connsiteX20" fmla="*/ 1246339 w 2834552"/>
              <a:gd name="connsiteY20" fmla="*/ 313518 h 2855817"/>
              <a:gd name="connsiteX21" fmla="*/ 1246339 w 2834552"/>
              <a:gd name="connsiteY21" fmla="*/ 528749 h 2855817"/>
              <a:gd name="connsiteX22" fmla="*/ 1044826 w 2834552"/>
              <a:gd name="connsiteY22" fmla="*/ 528749 h 2855817"/>
              <a:gd name="connsiteX23" fmla="*/ 518116 w 2834552"/>
              <a:gd name="connsiteY23" fmla="*/ 1055459 h 2855817"/>
              <a:gd name="connsiteX24" fmla="*/ 518116 w 2834552"/>
              <a:gd name="connsiteY24" fmla="*/ 1253850 h 2855817"/>
              <a:gd name="connsiteX25" fmla="*/ 313518 w 2834552"/>
              <a:gd name="connsiteY25" fmla="*/ 1253850 h 2855817"/>
              <a:gd name="connsiteX26" fmla="*/ 313518 w 2834552"/>
              <a:gd name="connsiteY26" fmla="*/ 1082912 h 2855817"/>
              <a:gd name="connsiteX27" fmla="*/ 0 w 2834552"/>
              <a:gd name="connsiteY27" fmla="*/ 1424788 h 2855817"/>
              <a:gd name="connsiteX28" fmla="*/ 313518 w 2834552"/>
              <a:gd name="connsiteY28" fmla="*/ 1766663 h 2855817"/>
              <a:gd name="connsiteX29" fmla="*/ 313518 w 2834552"/>
              <a:gd name="connsiteY29" fmla="*/ 1595725 h 2855817"/>
              <a:gd name="connsiteX30" fmla="*/ 518116 w 2834552"/>
              <a:gd name="connsiteY30" fmla="*/ 1595725 h 2855817"/>
              <a:gd name="connsiteX31" fmla="*/ 518116 w 2834552"/>
              <a:gd name="connsiteY31" fmla="*/ 1800359 h 2855817"/>
              <a:gd name="connsiteX32" fmla="*/ 1044826 w 2834552"/>
              <a:gd name="connsiteY32" fmla="*/ 2327069 h 2855817"/>
              <a:gd name="connsiteX33" fmla="*/ 1246339 w 2834552"/>
              <a:gd name="connsiteY33" fmla="*/ 2327069 h 2855817"/>
              <a:gd name="connsiteX34" fmla="*/ 1246339 w 2834552"/>
              <a:gd name="connsiteY34" fmla="*/ 2542299 h 2855817"/>
              <a:gd name="connsiteX35" fmla="*/ 1075401 w 2834552"/>
              <a:gd name="connsiteY35" fmla="*/ 2542299 h 28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34552" h="2855817">
                <a:moveTo>
                  <a:pt x="1417277" y="2855817"/>
                </a:moveTo>
                <a:lnTo>
                  <a:pt x="1759152" y="2542299"/>
                </a:lnTo>
                <a:lnTo>
                  <a:pt x="1588214" y="2542299"/>
                </a:lnTo>
                <a:lnTo>
                  <a:pt x="1588214" y="2327069"/>
                </a:lnTo>
                <a:lnTo>
                  <a:pt x="1789726" y="2327069"/>
                </a:lnTo>
                <a:lnTo>
                  <a:pt x="2316436" y="1800359"/>
                </a:lnTo>
                <a:lnTo>
                  <a:pt x="2316436" y="1595725"/>
                </a:lnTo>
                <a:lnTo>
                  <a:pt x="2521034" y="1595725"/>
                </a:lnTo>
                <a:lnTo>
                  <a:pt x="2521034" y="1766663"/>
                </a:lnTo>
                <a:lnTo>
                  <a:pt x="2834552" y="1424787"/>
                </a:lnTo>
                <a:lnTo>
                  <a:pt x="2521034" y="1082912"/>
                </a:lnTo>
                <a:lnTo>
                  <a:pt x="2521034" y="1253850"/>
                </a:lnTo>
                <a:lnTo>
                  <a:pt x="2316436" y="1253850"/>
                </a:lnTo>
                <a:lnTo>
                  <a:pt x="2316436" y="1055459"/>
                </a:lnTo>
                <a:lnTo>
                  <a:pt x="1789726" y="528749"/>
                </a:lnTo>
                <a:lnTo>
                  <a:pt x="1588214" y="528749"/>
                </a:lnTo>
                <a:lnTo>
                  <a:pt x="1588214" y="313518"/>
                </a:lnTo>
                <a:lnTo>
                  <a:pt x="1759152" y="313518"/>
                </a:lnTo>
                <a:lnTo>
                  <a:pt x="1417277" y="0"/>
                </a:lnTo>
                <a:lnTo>
                  <a:pt x="1075401" y="313518"/>
                </a:lnTo>
                <a:lnTo>
                  <a:pt x="1246339" y="313518"/>
                </a:lnTo>
                <a:lnTo>
                  <a:pt x="1246339" y="528749"/>
                </a:lnTo>
                <a:lnTo>
                  <a:pt x="1044826" y="528749"/>
                </a:lnTo>
                <a:lnTo>
                  <a:pt x="518116" y="1055459"/>
                </a:lnTo>
                <a:lnTo>
                  <a:pt x="518116" y="1253850"/>
                </a:lnTo>
                <a:lnTo>
                  <a:pt x="313518" y="1253850"/>
                </a:lnTo>
                <a:lnTo>
                  <a:pt x="313518" y="1082912"/>
                </a:lnTo>
                <a:lnTo>
                  <a:pt x="0" y="1424788"/>
                </a:lnTo>
                <a:lnTo>
                  <a:pt x="313518" y="1766663"/>
                </a:lnTo>
                <a:lnTo>
                  <a:pt x="313518" y="1595725"/>
                </a:lnTo>
                <a:lnTo>
                  <a:pt x="518116" y="1595725"/>
                </a:lnTo>
                <a:lnTo>
                  <a:pt x="518116" y="1800359"/>
                </a:lnTo>
                <a:lnTo>
                  <a:pt x="1044826" y="2327069"/>
                </a:lnTo>
                <a:lnTo>
                  <a:pt x="1246339" y="2327069"/>
                </a:lnTo>
                <a:lnTo>
                  <a:pt x="1246339" y="2542299"/>
                </a:lnTo>
                <a:lnTo>
                  <a:pt x="1075401" y="2542299"/>
                </a:lnTo>
                <a:close/>
              </a:path>
            </a:pathLst>
          </a:custGeom>
          <a:solidFill>
            <a:srgbClr val="FFFF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34" name="Group 233"/>
          <p:cNvGrpSpPr/>
          <p:nvPr/>
        </p:nvGrpSpPr>
        <p:grpSpPr>
          <a:xfrm rot="20700000">
            <a:off x="8449230" y="3279133"/>
            <a:ext cx="1338108" cy="1279073"/>
            <a:chOff x="6764031" y="2676115"/>
            <a:chExt cx="1338108" cy="1406980"/>
          </a:xfrm>
          <a:effectLst/>
        </p:grpSpPr>
        <p:pic>
          <p:nvPicPr>
            <p:cNvPr id="249" name="Picture 248" descr="RANK-ARMY,GENERAL STAR,A2 (11/16&quot; STARS) (SLV) (1-1/4&quot;)  "/>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flipH="1">
              <a:off x="6764031" y="2676115"/>
              <a:ext cx="1332164" cy="1406980"/>
            </a:xfrm>
            <a:prstGeom prst="rect">
              <a:avLst/>
            </a:prstGeom>
            <a:noFill/>
          </p:spPr>
        </p:pic>
        <p:sp>
          <p:nvSpPr>
            <p:cNvPr id="250" name="Rectangle 249"/>
            <p:cNvSpPr/>
            <p:nvPr/>
          </p:nvSpPr>
          <p:spPr>
            <a:xfrm>
              <a:off x="6782798" y="2766277"/>
              <a:ext cx="1319341" cy="422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bg1"/>
                  </a:solidFill>
                </a:rPr>
                <a:t>GCMCA</a:t>
              </a:r>
            </a:p>
          </p:txBody>
        </p:sp>
        <p:sp>
          <p:nvSpPr>
            <p:cNvPr id="251" name="Rectangle 250"/>
            <p:cNvSpPr/>
            <p:nvPr/>
          </p:nvSpPr>
          <p:spPr>
            <a:xfrm>
              <a:off x="6861568" y="3632642"/>
              <a:ext cx="1163608" cy="281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bg1"/>
                  </a:solidFill>
                </a:rPr>
                <a:t>DIVISION</a:t>
              </a:r>
              <a:endParaRPr lang="en-US" sz="1600" b="1" dirty="0">
                <a:solidFill>
                  <a:schemeClr val="bg1"/>
                </a:solidFill>
              </a:endParaRPr>
            </a:p>
          </p:txBody>
        </p:sp>
      </p:grpSp>
      <p:sp>
        <p:nvSpPr>
          <p:cNvPr id="235" name="Freeform 234"/>
          <p:cNvSpPr/>
          <p:nvPr/>
        </p:nvSpPr>
        <p:spPr>
          <a:xfrm rot="20700000" flipH="1" flipV="1">
            <a:off x="3994208" y="3947300"/>
            <a:ext cx="2038338" cy="1995110"/>
          </a:xfrm>
          <a:custGeom>
            <a:avLst/>
            <a:gdLst>
              <a:gd name="connsiteX0" fmla="*/ 1417277 w 2834552"/>
              <a:gd name="connsiteY0" fmla="*/ 2855817 h 2855817"/>
              <a:gd name="connsiteX1" fmla="*/ 1759152 w 2834552"/>
              <a:gd name="connsiteY1" fmla="*/ 2542299 h 2855817"/>
              <a:gd name="connsiteX2" fmla="*/ 1588214 w 2834552"/>
              <a:gd name="connsiteY2" fmla="*/ 2542299 h 2855817"/>
              <a:gd name="connsiteX3" fmla="*/ 1588214 w 2834552"/>
              <a:gd name="connsiteY3" fmla="*/ 2327069 h 2855817"/>
              <a:gd name="connsiteX4" fmla="*/ 1789726 w 2834552"/>
              <a:gd name="connsiteY4" fmla="*/ 2327069 h 2855817"/>
              <a:gd name="connsiteX5" fmla="*/ 2316436 w 2834552"/>
              <a:gd name="connsiteY5" fmla="*/ 1800359 h 2855817"/>
              <a:gd name="connsiteX6" fmla="*/ 2316436 w 2834552"/>
              <a:gd name="connsiteY6" fmla="*/ 1595725 h 2855817"/>
              <a:gd name="connsiteX7" fmla="*/ 2521034 w 2834552"/>
              <a:gd name="connsiteY7" fmla="*/ 1595725 h 2855817"/>
              <a:gd name="connsiteX8" fmla="*/ 2521034 w 2834552"/>
              <a:gd name="connsiteY8" fmla="*/ 1766663 h 2855817"/>
              <a:gd name="connsiteX9" fmla="*/ 2834552 w 2834552"/>
              <a:gd name="connsiteY9" fmla="*/ 1424787 h 2855817"/>
              <a:gd name="connsiteX10" fmla="*/ 2521034 w 2834552"/>
              <a:gd name="connsiteY10" fmla="*/ 1082912 h 2855817"/>
              <a:gd name="connsiteX11" fmla="*/ 2521034 w 2834552"/>
              <a:gd name="connsiteY11" fmla="*/ 1253850 h 2855817"/>
              <a:gd name="connsiteX12" fmla="*/ 2316436 w 2834552"/>
              <a:gd name="connsiteY12" fmla="*/ 1253850 h 2855817"/>
              <a:gd name="connsiteX13" fmla="*/ 2316436 w 2834552"/>
              <a:gd name="connsiteY13" fmla="*/ 1055459 h 2855817"/>
              <a:gd name="connsiteX14" fmla="*/ 1789726 w 2834552"/>
              <a:gd name="connsiteY14" fmla="*/ 528749 h 2855817"/>
              <a:gd name="connsiteX15" fmla="*/ 1588214 w 2834552"/>
              <a:gd name="connsiteY15" fmla="*/ 528749 h 2855817"/>
              <a:gd name="connsiteX16" fmla="*/ 1588214 w 2834552"/>
              <a:gd name="connsiteY16" fmla="*/ 313518 h 2855817"/>
              <a:gd name="connsiteX17" fmla="*/ 1759152 w 2834552"/>
              <a:gd name="connsiteY17" fmla="*/ 313518 h 2855817"/>
              <a:gd name="connsiteX18" fmla="*/ 1417277 w 2834552"/>
              <a:gd name="connsiteY18" fmla="*/ 0 h 2855817"/>
              <a:gd name="connsiteX19" fmla="*/ 1075401 w 2834552"/>
              <a:gd name="connsiteY19" fmla="*/ 313518 h 2855817"/>
              <a:gd name="connsiteX20" fmla="*/ 1246339 w 2834552"/>
              <a:gd name="connsiteY20" fmla="*/ 313518 h 2855817"/>
              <a:gd name="connsiteX21" fmla="*/ 1246339 w 2834552"/>
              <a:gd name="connsiteY21" fmla="*/ 528749 h 2855817"/>
              <a:gd name="connsiteX22" fmla="*/ 1044826 w 2834552"/>
              <a:gd name="connsiteY22" fmla="*/ 528749 h 2855817"/>
              <a:gd name="connsiteX23" fmla="*/ 518116 w 2834552"/>
              <a:gd name="connsiteY23" fmla="*/ 1055459 h 2855817"/>
              <a:gd name="connsiteX24" fmla="*/ 518116 w 2834552"/>
              <a:gd name="connsiteY24" fmla="*/ 1253850 h 2855817"/>
              <a:gd name="connsiteX25" fmla="*/ 313518 w 2834552"/>
              <a:gd name="connsiteY25" fmla="*/ 1253850 h 2855817"/>
              <a:gd name="connsiteX26" fmla="*/ 313518 w 2834552"/>
              <a:gd name="connsiteY26" fmla="*/ 1082912 h 2855817"/>
              <a:gd name="connsiteX27" fmla="*/ 0 w 2834552"/>
              <a:gd name="connsiteY27" fmla="*/ 1424788 h 2855817"/>
              <a:gd name="connsiteX28" fmla="*/ 313518 w 2834552"/>
              <a:gd name="connsiteY28" fmla="*/ 1766663 h 2855817"/>
              <a:gd name="connsiteX29" fmla="*/ 313518 w 2834552"/>
              <a:gd name="connsiteY29" fmla="*/ 1595725 h 2855817"/>
              <a:gd name="connsiteX30" fmla="*/ 518116 w 2834552"/>
              <a:gd name="connsiteY30" fmla="*/ 1595725 h 2855817"/>
              <a:gd name="connsiteX31" fmla="*/ 518116 w 2834552"/>
              <a:gd name="connsiteY31" fmla="*/ 1800359 h 2855817"/>
              <a:gd name="connsiteX32" fmla="*/ 1044826 w 2834552"/>
              <a:gd name="connsiteY32" fmla="*/ 2327069 h 2855817"/>
              <a:gd name="connsiteX33" fmla="*/ 1246339 w 2834552"/>
              <a:gd name="connsiteY33" fmla="*/ 2327069 h 2855817"/>
              <a:gd name="connsiteX34" fmla="*/ 1246339 w 2834552"/>
              <a:gd name="connsiteY34" fmla="*/ 2542299 h 2855817"/>
              <a:gd name="connsiteX35" fmla="*/ 1075401 w 2834552"/>
              <a:gd name="connsiteY35" fmla="*/ 2542299 h 28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34552" h="2855817">
                <a:moveTo>
                  <a:pt x="1417277" y="2855817"/>
                </a:moveTo>
                <a:lnTo>
                  <a:pt x="1759152" y="2542299"/>
                </a:lnTo>
                <a:lnTo>
                  <a:pt x="1588214" y="2542299"/>
                </a:lnTo>
                <a:lnTo>
                  <a:pt x="1588214" y="2327069"/>
                </a:lnTo>
                <a:lnTo>
                  <a:pt x="1789726" y="2327069"/>
                </a:lnTo>
                <a:lnTo>
                  <a:pt x="2316436" y="1800359"/>
                </a:lnTo>
                <a:lnTo>
                  <a:pt x="2316436" y="1595725"/>
                </a:lnTo>
                <a:lnTo>
                  <a:pt x="2521034" y="1595725"/>
                </a:lnTo>
                <a:lnTo>
                  <a:pt x="2521034" y="1766663"/>
                </a:lnTo>
                <a:lnTo>
                  <a:pt x="2834552" y="1424787"/>
                </a:lnTo>
                <a:lnTo>
                  <a:pt x="2521034" y="1082912"/>
                </a:lnTo>
                <a:lnTo>
                  <a:pt x="2521034" y="1253850"/>
                </a:lnTo>
                <a:lnTo>
                  <a:pt x="2316436" y="1253850"/>
                </a:lnTo>
                <a:lnTo>
                  <a:pt x="2316436" y="1055459"/>
                </a:lnTo>
                <a:lnTo>
                  <a:pt x="1789726" y="528749"/>
                </a:lnTo>
                <a:lnTo>
                  <a:pt x="1588214" y="528749"/>
                </a:lnTo>
                <a:lnTo>
                  <a:pt x="1588214" y="313518"/>
                </a:lnTo>
                <a:lnTo>
                  <a:pt x="1759152" y="313518"/>
                </a:lnTo>
                <a:lnTo>
                  <a:pt x="1417277" y="0"/>
                </a:lnTo>
                <a:lnTo>
                  <a:pt x="1075401" y="313518"/>
                </a:lnTo>
                <a:lnTo>
                  <a:pt x="1246339" y="313518"/>
                </a:lnTo>
                <a:lnTo>
                  <a:pt x="1246339" y="528749"/>
                </a:lnTo>
                <a:lnTo>
                  <a:pt x="1044826" y="528749"/>
                </a:lnTo>
                <a:lnTo>
                  <a:pt x="518116" y="1055459"/>
                </a:lnTo>
                <a:lnTo>
                  <a:pt x="518116" y="1253850"/>
                </a:lnTo>
                <a:lnTo>
                  <a:pt x="313518" y="1253850"/>
                </a:lnTo>
                <a:lnTo>
                  <a:pt x="313518" y="1082912"/>
                </a:lnTo>
                <a:lnTo>
                  <a:pt x="0" y="1424788"/>
                </a:lnTo>
                <a:lnTo>
                  <a:pt x="313518" y="1766663"/>
                </a:lnTo>
                <a:lnTo>
                  <a:pt x="313518" y="1595725"/>
                </a:lnTo>
                <a:lnTo>
                  <a:pt x="518116" y="1595725"/>
                </a:lnTo>
                <a:lnTo>
                  <a:pt x="518116" y="1800359"/>
                </a:lnTo>
                <a:lnTo>
                  <a:pt x="1044826" y="2327069"/>
                </a:lnTo>
                <a:lnTo>
                  <a:pt x="1246339" y="2327069"/>
                </a:lnTo>
                <a:lnTo>
                  <a:pt x="1246339" y="2542299"/>
                </a:lnTo>
                <a:lnTo>
                  <a:pt x="1075401" y="2542299"/>
                </a:lnTo>
                <a:close/>
              </a:path>
            </a:pathLst>
          </a:custGeom>
          <a:solidFill>
            <a:srgbClr val="FFFF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36" name="Group 235"/>
          <p:cNvGrpSpPr/>
          <p:nvPr/>
        </p:nvGrpSpPr>
        <p:grpSpPr>
          <a:xfrm rot="20700000">
            <a:off x="4484078" y="4433913"/>
            <a:ext cx="1163608" cy="974554"/>
            <a:chOff x="2858252" y="3906078"/>
            <a:chExt cx="1163608" cy="1072012"/>
          </a:xfrm>
          <a:effectLst/>
        </p:grpSpPr>
        <p:pic>
          <p:nvPicPr>
            <p:cNvPr id="246" name="Picture 245" descr="RANK-ARMY,LT.COLONEL (SLV) (1&quot;) "/>
            <p:cNvPicPr>
              <a:picLocks noChangeAspect="1" noChangeArrowheads="1"/>
            </p:cNvPicPr>
            <p:nvPr/>
          </p:nvPicPr>
          <p:blipFill>
            <a:blip r:embed="rId5" cstate="print">
              <a:clrChange>
                <a:clrFrom>
                  <a:srgbClr val="FFFFFF"/>
                </a:clrFrom>
                <a:clrTo>
                  <a:srgbClr val="FFFFFF">
                    <a:alpha val="0"/>
                  </a:srgbClr>
                </a:clrTo>
              </a:clrChange>
              <a:lum bright="4000"/>
            </a:blip>
            <a:srcRect/>
            <a:stretch>
              <a:fillRect/>
            </a:stretch>
          </p:blipFill>
          <p:spPr bwMode="auto">
            <a:xfrm flipH="1">
              <a:off x="3088751" y="4189485"/>
              <a:ext cx="508612" cy="534204"/>
            </a:xfrm>
            <a:prstGeom prst="rect">
              <a:avLst/>
            </a:prstGeom>
            <a:noFill/>
          </p:spPr>
        </p:pic>
        <p:sp>
          <p:nvSpPr>
            <p:cNvPr id="247" name="Rectangle 246"/>
            <p:cNvSpPr/>
            <p:nvPr/>
          </p:nvSpPr>
          <p:spPr>
            <a:xfrm>
              <a:off x="2909025" y="3906078"/>
              <a:ext cx="1047311" cy="223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bg1"/>
                  </a:solidFill>
                </a:rPr>
                <a:t>SCMCA</a:t>
              </a:r>
              <a:endParaRPr lang="en-US" sz="1400" b="1" dirty="0">
                <a:solidFill>
                  <a:schemeClr val="bg1"/>
                </a:solidFill>
              </a:endParaRPr>
            </a:p>
          </p:txBody>
        </p:sp>
        <p:sp>
          <p:nvSpPr>
            <p:cNvPr id="248" name="Rectangle 247"/>
            <p:cNvSpPr/>
            <p:nvPr/>
          </p:nvSpPr>
          <p:spPr>
            <a:xfrm>
              <a:off x="2858252" y="4696945"/>
              <a:ext cx="1163608" cy="281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bg1"/>
                  </a:solidFill>
                </a:rPr>
                <a:t>BATTALION</a:t>
              </a:r>
              <a:endParaRPr lang="en-US" sz="1600" b="1" dirty="0">
                <a:solidFill>
                  <a:schemeClr val="bg1"/>
                </a:solidFill>
              </a:endParaRPr>
            </a:p>
          </p:txBody>
        </p:sp>
      </p:grpSp>
      <p:sp>
        <p:nvSpPr>
          <p:cNvPr id="237" name="Rectangle 236"/>
          <p:cNvSpPr/>
          <p:nvPr/>
        </p:nvSpPr>
        <p:spPr>
          <a:xfrm rot="20700000">
            <a:off x="2693298" y="5417887"/>
            <a:ext cx="1084949" cy="31446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bg1"/>
                </a:solidFill>
              </a:rPr>
              <a:t>COMPANY</a:t>
            </a:r>
            <a:endParaRPr lang="en-US" sz="1600" b="1" dirty="0">
              <a:solidFill>
                <a:schemeClr val="bg1"/>
              </a:solidFill>
            </a:endParaRPr>
          </a:p>
        </p:txBody>
      </p:sp>
      <p:sp>
        <p:nvSpPr>
          <p:cNvPr id="238" name="TextBox 89"/>
          <p:cNvSpPr txBox="1"/>
          <p:nvPr/>
        </p:nvSpPr>
        <p:spPr>
          <a:xfrm rot="10800000" flipV="1">
            <a:off x="10841108" y="5367016"/>
            <a:ext cx="1270031" cy="335907"/>
          </a:xfrm>
          <a:prstGeom prst="rect">
            <a:avLst/>
          </a:prstGeom>
          <a:noFill/>
          <a:effectLst/>
        </p:spPr>
        <p:txBody>
          <a:bodyPr wrap="non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000"/>
              </a:lnSpc>
            </a:pPr>
            <a:r>
              <a:rPr lang="en-US" dirty="0">
                <a:solidFill>
                  <a:srgbClr val="FFFF00"/>
                </a:solidFill>
              </a:rPr>
              <a:t>ARTICLE 15</a:t>
            </a:r>
          </a:p>
          <a:p>
            <a:pPr algn="r">
              <a:lnSpc>
                <a:spcPts val="2000"/>
              </a:lnSpc>
            </a:pPr>
            <a:r>
              <a:rPr lang="en-US" dirty="0">
                <a:solidFill>
                  <a:srgbClr val="FFFF00"/>
                </a:solidFill>
              </a:rPr>
              <a:t>ADMINISTRATIVE ACTION</a:t>
            </a:r>
          </a:p>
          <a:p>
            <a:pPr algn="r">
              <a:lnSpc>
                <a:spcPts val="2000"/>
              </a:lnSpc>
            </a:pPr>
            <a:r>
              <a:rPr lang="en-US" dirty="0">
                <a:solidFill>
                  <a:srgbClr val="FFFF00"/>
                </a:solidFill>
              </a:rPr>
              <a:t>ADVERSE PERSONNEL ACTION</a:t>
            </a:r>
          </a:p>
          <a:p>
            <a:pPr algn="r">
              <a:lnSpc>
                <a:spcPts val="2000"/>
              </a:lnSpc>
            </a:pPr>
            <a:r>
              <a:rPr lang="en-US" dirty="0">
                <a:solidFill>
                  <a:srgbClr val="FFFF00"/>
                </a:solidFill>
              </a:rPr>
              <a:t>DISMISS CHARGES</a:t>
            </a:r>
          </a:p>
          <a:p>
            <a:pPr algn="r">
              <a:lnSpc>
                <a:spcPts val="2000"/>
              </a:lnSpc>
            </a:pPr>
            <a:r>
              <a:rPr lang="en-US" dirty="0">
                <a:solidFill>
                  <a:srgbClr val="FFFF00"/>
                </a:solidFill>
              </a:rPr>
              <a:t>NO ACTION</a:t>
            </a:r>
          </a:p>
          <a:p>
            <a:pPr algn="r">
              <a:lnSpc>
                <a:spcPts val="2000"/>
              </a:lnSpc>
            </a:pPr>
            <a:endParaRPr lang="en-US" dirty="0">
              <a:solidFill>
                <a:srgbClr val="FFFF00"/>
              </a:solidFill>
            </a:endParaRPr>
          </a:p>
          <a:p>
            <a:pPr algn="r">
              <a:lnSpc>
                <a:spcPts val="2000"/>
              </a:lnSpc>
            </a:pPr>
            <a:endParaRPr lang="en-US" dirty="0">
              <a:solidFill>
                <a:srgbClr val="FFFF00"/>
              </a:solidFill>
            </a:endParaRPr>
          </a:p>
        </p:txBody>
      </p:sp>
      <p:sp>
        <p:nvSpPr>
          <p:cNvPr id="239" name="TextBox 96"/>
          <p:cNvSpPr txBox="1"/>
          <p:nvPr/>
        </p:nvSpPr>
        <p:spPr>
          <a:xfrm rot="3075">
            <a:off x="-43590" y="503158"/>
            <a:ext cx="5267648" cy="1107996"/>
          </a:xfrm>
          <a:prstGeom prst="rect">
            <a:avLst/>
          </a:prstGeom>
          <a:noFill/>
          <a:effectLst/>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rgbClr val="FFFF00"/>
                </a:solidFill>
                <a:effectLst>
                  <a:outerShdw blurRad="50800" dist="38100" dir="2700000" algn="tl" rotWithShape="0">
                    <a:prstClr val="black">
                      <a:alpha val="40000"/>
                    </a:prstClr>
                  </a:outerShdw>
                </a:effectLst>
              </a:rPr>
              <a:t>Pretrial Restraint Spans </a:t>
            </a:r>
            <a:r>
              <a:rPr lang="en-US" sz="3600" b="1" dirty="0">
                <a:solidFill>
                  <a:srgbClr val="FFFF00"/>
                </a:solidFill>
                <a:effectLst>
                  <a:outerShdw blurRad="50800" dist="38100" dir="2700000" algn="tl" rotWithShape="0">
                    <a:prstClr val="black">
                      <a:alpha val="40000"/>
                    </a:prstClr>
                  </a:outerShdw>
                </a:effectLst>
              </a:rPr>
              <a:t>Entire MJ Process</a:t>
            </a:r>
          </a:p>
        </p:txBody>
      </p:sp>
      <p:cxnSp>
        <p:nvCxnSpPr>
          <p:cNvPr id="243" name="Straight Connector 242"/>
          <p:cNvCxnSpPr>
            <a:cxnSpLocks/>
            <a:stCxn id="235" idx="9"/>
            <a:endCxn id="235" idx="9"/>
          </p:cNvCxnSpPr>
          <p:nvPr/>
        </p:nvCxnSpPr>
        <p:spPr>
          <a:xfrm>
            <a:off x="4029500" y="521074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44" name="Freeform 243"/>
          <p:cNvSpPr/>
          <p:nvPr/>
        </p:nvSpPr>
        <p:spPr>
          <a:xfrm>
            <a:off x="5888677" y="2550662"/>
            <a:ext cx="2991686" cy="240950"/>
          </a:xfrm>
          <a:custGeom>
            <a:avLst/>
            <a:gdLst>
              <a:gd name="connsiteX0" fmla="*/ 0 w 2851780"/>
              <a:gd name="connsiteY0" fmla="*/ 0 h 229682"/>
              <a:gd name="connsiteX1" fmla="*/ 2851780 w 2851780"/>
              <a:gd name="connsiteY1" fmla="*/ 0 h 229682"/>
              <a:gd name="connsiteX2" fmla="*/ 2851780 w 2851780"/>
              <a:gd name="connsiteY2" fmla="*/ 5193 h 229682"/>
              <a:gd name="connsiteX3" fmla="*/ 2013976 w 2851780"/>
              <a:gd name="connsiteY3" fmla="*/ 229682 h 229682"/>
              <a:gd name="connsiteX4" fmla="*/ 0 w 2851780"/>
              <a:gd name="connsiteY4" fmla="*/ 229682 h 229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780" h="229682">
                <a:moveTo>
                  <a:pt x="0" y="0"/>
                </a:moveTo>
                <a:lnTo>
                  <a:pt x="2851780" y="0"/>
                </a:lnTo>
                <a:lnTo>
                  <a:pt x="2851780" y="5193"/>
                </a:lnTo>
                <a:lnTo>
                  <a:pt x="2013976" y="229682"/>
                </a:lnTo>
                <a:lnTo>
                  <a:pt x="0" y="229682"/>
                </a:lnTo>
                <a:close/>
              </a:path>
            </a:pathLst>
          </a:cu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b="1" dirty="0">
                <a:solidFill>
                  <a:schemeClr val="tx1"/>
                </a:solidFill>
              </a:rPr>
              <a:t>SERVICE ON THE ACCUSED</a:t>
            </a:r>
          </a:p>
        </p:txBody>
      </p:sp>
      <p:pic>
        <p:nvPicPr>
          <p:cNvPr id="245" name="Picture 244" descr="RANK-ARMY,CAPTAIN (SLV) (1&quot;) "/>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20666223">
            <a:off x="2869799" y="5040471"/>
            <a:ext cx="423622" cy="400096"/>
          </a:xfrm>
          <a:prstGeom prst="rect">
            <a:avLst/>
          </a:prstGeom>
          <a:noFill/>
        </p:spPr>
      </p:pic>
      <p:sp>
        <p:nvSpPr>
          <p:cNvPr id="61" name="Down Arrow 60"/>
          <p:cNvSpPr/>
          <p:nvPr/>
        </p:nvSpPr>
        <p:spPr>
          <a:xfrm rot="5400000">
            <a:off x="8511230" y="181589"/>
            <a:ext cx="478264" cy="3479923"/>
          </a:xfrm>
          <a:prstGeom prst="downArrow">
            <a:avLst>
              <a:gd name="adj1" fmla="val 39040"/>
              <a:gd name="adj2" fmla="val 8935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321144" y="2487221"/>
            <a:ext cx="1381353" cy="914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Most likely arise here</a:t>
            </a:r>
          </a:p>
        </p:txBody>
      </p:sp>
      <p:sp>
        <p:nvSpPr>
          <p:cNvPr id="62" name="Rectangle 61"/>
          <p:cNvSpPr/>
          <p:nvPr/>
        </p:nvSpPr>
        <p:spPr>
          <a:xfrm>
            <a:off x="10496404" y="735383"/>
            <a:ext cx="1669092" cy="126580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Pretrial restraint can affect case disposition. </a:t>
            </a:r>
          </a:p>
        </p:txBody>
      </p:sp>
      <p:sp>
        <p:nvSpPr>
          <p:cNvPr id="222" name="Freeform 221"/>
          <p:cNvSpPr/>
          <p:nvPr/>
        </p:nvSpPr>
        <p:spPr>
          <a:xfrm>
            <a:off x="4159178" y="2652228"/>
            <a:ext cx="924932" cy="907062"/>
          </a:xfrm>
          <a:custGeom>
            <a:avLst/>
            <a:gdLst>
              <a:gd name="connsiteX0" fmla="*/ 530513 w 1061026"/>
              <a:gd name="connsiteY0" fmla="*/ 0 h 1040526"/>
              <a:gd name="connsiteX1" fmla="*/ 1061026 w 1061026"/>
              <a:gd name="connsiteY1" fmla="*/ 545190 h 1040526"/>
              <a:gd name="connsiteX2" fmla="*/ 970423 w 1061026"/>
              <a:gd name="connsiteY2" fmla="*/ 850011 h 1040526"/>
              <a:gd name="connsiteX3" fmla="*/ 962100 w 1061026"/>
              <a:gd name="connsiteY3" fmla="*/ 860377 h 1040526"/>
              <a:gd name="connsiteX4" fmla="*/ 311446 w 1061026"/>
              <a:gd name="connsiteY4" fmla="*/ 1040526 h 1040526"/>
              <a:gd name="connsiteX5" fmla="*/ 233898 w 1061026"/>
              <a:gd name="connsiteY5" fmla="*/ 997270 h 1040526"/>
              <a:gd name="connsiteX6" fmla="*/ 0 w 1061026"/>
              <a:gd name="connsiteY6" fmla="*/ 545190 h 1040526"/>
              <a:gd name="connsiteX7" fmla="*/ 530513 w 1061026"/>
              <a:gd name="connsiteY7" fmla="*/ 0 h 104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1026" h="1040526">
                <a:moveTo>
                  <a:pt x="530513" y="0"/>
                </a:moveTo>
                <a:cubicBezTo>
                  <a:pt x="823507" y="0"/>
                  <a:pt x="1061026" y="244090"/>
                  <a:pt x="1061026" y="545190"/>
                </a:cubicBezTo>
                <a:cubicBezTo>
                  <a:pt x="1061026" y="658103"/>
                  <a:pt x="1027625" y="762998"/>
                  <a:pt x="970423" y="850011"/>
                </a:cubicBezTo>
                <a:lnTo>
                  <a:pt x="962100" y="860377"/>
                </a:lnTo>
                <a:lnTo>
                  <a:pt x="311446" y="1040526"/>
                </a:lnTo>
                <a:lnTo>
                  <a:pt x="233898" y="997270"/>
                </a:lnTo>
                <a:cubicBezTo>
                  <a:pt x="92781" y="899296"/>
                  <a:pt x="0" y="733378"/>
                  <a:pt x="0" y="545190"/>
                </a:cubicBezTo>
                <a:cubicBezTo>
                  <a:pt x="0" y="244090"/>
                  <a:pt x="237519" y="0"/>
                  <a:pt x="530513" y="0"/>
                </a:cubicBezTo>
                <a:close/>
              </a:path>
            </a:pathLst>
          </a:custGeom>
          <a:gradFill flip="none" rotWithShape="1">
            <a:gsLst>
              <a:gs pos="26000">
                <a:schemeClr val="bg1"/>
              </a:gs>
              <a:gs pos="100000">
                <a:schemeClr val="bg2">
                  <a:lumMod val="90000"/>
                </a:schemeClr>
              </a:gs>
              <a:gs pos="85000">
                <a:schemeClr val="tx2"/>
              </a:gs>
            </a:gsLst>
            <a:path path="shape">
              <a:fillToRect l="50000" t="50000" r="50000" b="50000"/>
            </a:path>
            <a:tileRect/>
          </a:gra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0" name="Freeform 239"/>
          <p:cNvSpPr/>
          <p:nvPr/>
        </p:nvSpPr>
        <p:spPr>
          <a:xfrm>
            <a:off x="4190071" y="2698650"/>
            <a:ext cx="857472" cy="858440"/>
          </a:xfrm>
          <a:custGeom>
            <a:avLst/>
            <a:gdLst>
              <a:gd name="connsiteX0" fmla="*/ 78783 w 857472"/>
              <a:gd name="connsiteY0" fmla="*/ 675193 h 858440"/>
              <a:gd name="connsiteX1" fmla="*/ 778689 w 857472"/>
              <a:gd name="connsiteY1" fmla="*/ 675193 h 858440"/>
              <a:gd name="connsiteX2" fmla="*/ 731898 w 857472"/>
              <a:gd name="connsiteY2" fmla="*/ 732204 h 858440"/>
              <a:gd name="connsiteX3" fmla="*/ 428736 w 857472"/>
              <a:gd name="connsiteY3" fmla="*/ 858440 h 858440"/>
              <a:gd name="connsiteX4" fmla="*/ 125574 w 857472"/>
              <a:gd name="connsiteY4" fmla="*/ 732204 h 858440"/>
              <a:gd name="connsiteX5" fmla="*/ 530747 w 857472"/>
              <a:gd name="connsiteY5" fmla="*/ 277260 h 858440"/>
              <a:gd name="connsiteX6" fmla="*/ 592785 w 857472"/>
              <a:gd name="connsiteY6" fmla="*/ 277260 h 858440"/>
              <a:gd name="connsiteX7" fmla="*/ 582367 w 857472"/>
              <a:gd name="connsiteY7" fmla="*/ 595825 h 858440"/>
              <a:gd name="connsiteX8" fmla="*/ 541207 w 857472"/>
              <a:gd name="connsiteY8" fmla="*/ 595825 h 858440"/>
              <a:gd name="connsiteX9" fmla="*/ 386366 w 857472"/>
              <a:gd name="connsiteY9" fmla="*/ 277260 h 858440"/>
              <a:gd name="connsiteX10" fmla="*/ 448406 w 857472"/>
              <a:gd name="connsiteY10" fmla="*/ 277260 h 858440"/>
              <a:gd name="connsiteX11" fmla="*/ 437987 w 857472"/>
              <a:gd name="connsiteY11" fmla="*/ 595825 h 858440"/>
              <a:gd name="connsiteX12" fmla="*/ 396827 w 857472"/>
              <a:gd name="connsiteY12" fmla="*/ 595825 h 858440"/>
              <a:gd name="connsiteX13" fmla="*/ 241987 w 857472"/>
              <a:gd name="connsiteY13" fmla="*/ 277260 h 858440"/>
              <a:gd name="connsiteX14" fmla="*/ 304026 w 857472"/>
              <a:gd name="connsiteY14" fmla="*/ 277260 h 858440"/>
              <a:gd name="connsiteX15" fmla="*/ 293608 w 857472"/>
              <a:gd name="connsiteY15" fmla="*/ 595825 h 858440"/>
              <a:gd name="connsiteX16" fmla="*/ 252448 w 857472"/>
              <a:gd name="connsiteY16" fmla="*/ 595825 h 858440"/>
              <a:gd name="connsiteX17" fmla="*/ 43856 w 857472"/>
              <a:gd name="connsiteY17" fmla="*/ 240855 h 858440"/>
              <a:gd name="connsiteX18" fmla="*/ 43856 w 857472"/>
              <a:gd name="connsiteY18" fmla="*/ 277259 h 858440"/>
              <a:gd name="connsiteX19" fmla="*/ 159647 w 857472"/>
              <a:gd name="connsiteY19" fmla="*/ 277260 h 858440"/>
              <a:gd name="connsiteX20" fmla="*/ 149228 w 857472"/>
              <a:gd name="connsiteY20" fmla="*/ 595825 h 858440"/>
              <a:gd name="connsiteX21" fmla="*/ 34026 w 857472"/>
              <a:gd name="connsiteY21" fmla="*/ 595825 h 858440"/>
              <a:gd name="connsiteX22" fmla="*/ 33692 w 857472"/>
              <a:gd name="connsiteY22" fmla="*/ 595207 h 858440"/>
              <a:gd name="connsiteX23" fmla="*/ 0 w 857472"/>
              <a:gd name="connsiteY23" fmla="*/ 427443 h 858440"/>
              <a:gd name="connsiteX24" fmla="*/ 33692 w 857472"/>
              <a:gd name="connsiteY24" fmla="*/ 259680 h 858440"/>
              <a:gd name="connsiteX25" fmla="*/ 52164 w 857472"/>
              <a:gd name="connsiteY25" fmla="*/ 225468 h 858440"/>
              <a:gd name="connsiteX26" fmla="*/ 805308 w 857472"/>
              <a:gd name="connsiteY26" fmla="*/ 225469 h 858440"/>
              <a:gd name="connsiteX27" fmla="*/ 816113 w 857472"/>
              <a:gd name="connsiteY27" fmla="*/ 245480 h 858440"/>
              <a:gd name="connsiteX28" fmla="*/ 829038 w 857472"/>
              <a:gd name="connsiteY28" fmla="*/ 276708 h 858440"/>
              <a:gd name="connsiteX29" fmla="*/ 848762 w 857472"/>
              <a:gd name="connsiteY29" fmla="*/ 340582 h 858440"/>
              <a:gd name="connsiteX30" fmla="*/ 857472 w 857472"/>
              <a:gd name="connsiteY30" fmla="*/ 427443 h 858440"/>
              <a:gd name="connsiteX31" fmla="*/ 823780 w 857472"/>
              <a:gd name="connsiteY31" fmla="*/ 595207 h 858440"/>
              <a:gd name="connsiteX32" fmla="*/ 820956 w 857472"/>
              <a:gd name="connsiteY32" fmla="*/ 600437 h 858440"/>
              <a:gd name="connsiteX33" fmla="*/ 820956 w 857472"/>
              <a:gd name="connsiteY33" fmla="*/ 595825 h 858440"/>
              <a:gd name="connsiteX34" fmla="*/ 685586 w 857472"/>
              <a:gd name="connsiteY34" fmla="*/ 595824 h 858440"/>
              <a:gd name="connsiteX35" fmla="*/ 675125 w 857472"/>
              <a:gd name="connsiteY35" fmla="*/ 277260 h 858440"/>
              <a:gd name="connsiteX36" fmla="*/ 790914 w 857472"/>
              <a:gd name="connsiteY36" fmla="*/ 277260 h 858440"/>
              <a:gd name="connsiteX37" fmla="*/ 790914 w 857472"/>
              <a:gd name="connsiteY37" fmla="*/ 233711 h 858440"/>
              <a:gd name="connsiteX38" fmla="*/ 47714 w 857472"/>
              <a:gd name="connsiteY38" fmla="*/ 233711 h 858440"/>
              <a:gd name="connsiteX39" fmla="*/ 393668 w 857472"/>
              <a:gd name="connsiteY39" fmla="*/ 0 h 858440"/>
              <a:gd name="connsiteX40" fmla="*/ 486573 w 857472"/>
              <a:gd name="connsiteY40" fmla="*/ 2999 h 858440"/>
              <a:gd name="connsiteX41" fmla="*/ 681125 w 857472"/>
              <a:gd name="connsiteY41" fmla="*/ 82669 h 858440"/>
              <a:gd name="connsiteX42" fmla="*/ 757642 w 857472"/>
              <a:gd name="connsiteY42" fmla="*/ 154049 h 858440"/>
              <a:gd name="connsiteX43" fmla="*/ 762179 w 857472"/>
              <a:gd name="connsiteY43" fmla="*/ 159576 h 858440"/>
              <a:gd name="connsiteX44" fmla="*/ 799616 w 857472"/>
              <a:gd name="connsiteY44" fmla="*/ 214926 h 858440"/>
              <a:gd name="connsiteX45" fmla="*/ 802649 w 857472"/>
              <a:gd name="connsiteY45" fmla="*/ 220545 h 858440"/>
              <a:gd name="connsiteX46" fmla="*/ 417386 w 857472"/>
              <a:gd name="connsiteY46" fmla="*/ 52623 h 858440"/>
              <a:gd name="connsiteX47" fmla="*/ 61810 w 857472"/>
              <a:gd name="connsiteY47" fmla="*/ 207603 h 858440"/>
              <a:gd name="connsiteX48" fmla="*/ 73222 w 857472"/>
              <a:gd name="connsiteY48" fmla="*/ 186469 h 858440"/>
              <a:gd name="connsiteX49" fmla="*/ 261853 w 857472"/>
              <a:gd name="connsiteY49" fmla="*/ 30316 h 858440"/>
              <a:gd name="connsiteX50" fmla="*/ 330706 w 857472"/>
              <a:gd name="connsiteY50" fmla="*/ 8830 h 858440"/>
              <a:gd name="connsiteX51" fmla="*/ 359072 w 857472"/>
              <a:gd name="connsiteY51" fmla="*/ 3506 h 8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57472" h="858440">
                <a:moveTo>
                  <a:pt x="78783" y="675193"/>
                </a:moveTo>
                <a:lnTo>
                  <a:pt x="778689" y="675193"/>
                </a:lnTo>
                <a:lnTo>
                  <a:pt x="731898" y="732204"/>
                </a:lnTo>
                <a:cubicBezTo>
                  <a:pt x="654312" y="810199"/>
                  <a:pt x="547128" y="858440"/>
                  <a:pt x="428736" y="858440"/>
                </a:cubicBezTo>
                <a:cubicBezTo>
                  <a:pt x="310344" y="858440"/>
                  <a:pt x="203160" y="810199"/>
                  <a:pt x="125574" y="732204"/>
                </a:cubicBezTo>
                <a:close/>
                <a:moveTo>
                  <a:pt x="530747" y="277260"/>
                </a:moveTo>
                <a:lnTo>
                  <a:pt x="592785" y="277260"/>
                </a:lnTo>
                <a:lnTo>
                  <a:pt x="582367" y="595825"/>
                </a:lnTo>
                <a:lnTo>
                  <a:pt x="541207" y="595825"/>
                </a:lnTo>
                <a:close/>
                <a:moveTo>
                  <a:pt x="386366" y="277260"/>
                </a:moveTo>
                <a:lnTo>
                  <a:pt x="448406" y="277260"/>
                </a:lnTo>
                <a:lnTo>
                  <a:pt x="437987" y="595825"/>
                </a:lnTo>
                <a:lnTo>
                  <a:pt x="396827" y="595825"/>
                </a:lnTo>
                <a:close/>
                <a:moveTo>
                  <a:pt x="241987" y="277260"/>
                </a:moveTo>
                <a:lnTo>
                  <a:pt x="304026" y="277260"/>
                </a:lnTo>
                <a:lnTo>
                  <a:pt x="293608" y="595825"/>
                </a:lnTo>
                <a:lnTo>
                  <a:pt x="252448" y="595825"/>
                </a:lnTo>
                <a:close/>
                <a:moveTo>
                  <a:pt x="43856" y="240855"/>
                </a:moveTo>
                <a:lnTo>
                  <a:pt x="43856" y="277259"/>
                </a:lnTo>
                <a:lnTo>
                  <a:pt x="159647" y="277260"/>
                </a:lnTo>
                <a:lnTo>
                  <a:pt x="149228" y="595825"/>
                </a:lnTo>
                <a:lnTo>
                  <a:pt x="34026" y="595825"/>
                </a:lnTo>
                <a:lnTo>
                  <a:pt x="33692" y="595207"/>
                </a:lnTo>
                <a:cubicBezTo>
                  <a:pt x="11997" y="543643"/>
                  <a:pt x="0" y="486951"/>
                  <a:pt x="0" y="427443"/>
                </a:cubicBezTo>
                <a:cubicBezTo>
                  <a:pt x="0" y="367935"/>
                  <a:pt x="11997" y="311243"/>
                  <a:pt x="33692" y="259680"/>
                </a:cubicBezTo>
                <a:close/>
                <a:moveTo>
                  <a:pt x="52164" y="225468"/>
                </a:moveTo>
                <a:lnTo>
                  <a:pt x="805308" y="225469"/>
                </a:lnTo>
                <a:lnTo>
                  <a:pt x="816113" y="245480"/>
                </a:lnTo>
                <a:lnTo>
                  <a:pt x="829038" y="276708"/>
                </a:lnTo>
                <a:lnTo>
                  <a:pt x="848762" y="340582"/>
                </a:lnTo>
                <a:cubicBezTo>
                  <a:pt x="854473" y="368639"/>
                  <a:pt x="857472" y="397689"/>
                  <a:pt x="857472" y="427443"/>
                </a:cubicBezTo>
                <a:cubicBezTo>
                  <a:pt x="857472" y="486951"/>
                  <a:pt x="845475" y="543643"/>
                  <a:pt x="823780" y="595207"/>
                </a:cubicBezTo>
                <a:lnTo>
                  <a:pt x="820956" y="600437"/>
                </a:lnTo>
                <a:lnTo>
                  <a:pt x="820956" y="595825"/>
                </a:lnTo>
                <a:lnTo>
                  <a:pt x="685586" y="595824"/>
                </a:lnTo>
                <a:lnTo>
                  <a:pt x="675125" y="277260"/>
                </a:lnTo>
                <a:lnTo>
                  <a:pt x="790914" y="277260"/>
                </a:lnTo>
                <a:lnTo>
                  <a:pt x="790914" y="233711"/>
                </a:lnTo>
                <a:lnTo>
                  <a:pt x="47714" y="233711"/>
                </a:lnTo>
                <a:close/>
                <a:moveTo>
                  <a:pt x="393668" y="0"/>
                </a:moveTo>
                <a:lnTo>
                  <a:pt x="486573" y="2999"/>
                </a:lnTo>
                <a:cubicBezTo>
                  <a:pt x="556560" y="13694"/>
                  <a:pt x="623497" y="40881"/>
                  <a:pt x="681125" y="82669"/>
                </a:cubicBezTo>
                <a:lnTo>
                  <a:pt x="757642" y="154049"/>
                </a:lnTo>
                <a:lnTo>
                  <a:pt x="762179" y="159576"/>
                </a:lnTo>
                <a:lnTo>
                  <a:pt x="799616" y="214926"/>
                </a:lnTo>
                <a:lnTo>
                  <a:pt x="802649" y="220545"/>
                </a:lnTo>
                <a:lnTo>
                  <a:pt x="417386" y="52623"/>
                </a:lnTo>
                <a:lnTo>
                  <a:pt x="61810" y="207603"/>
                </a:lnTo>
                <a:lnTo>
                  <a:pt x="73222" y="186469"/>
                </a:lnTo>
                <a:cubicBezTo>
                  <a:pt x="119450" y="117681"/>
                  <a:pt x="184913" y="63030"/>
                  <a:pt x="261853" y="30316"/>
                </a:cubicBezTo>
                <a:lnTo>
                  <a:pt x="330706" y="8830"/>
                </a:lnTo>
                <a:lnTo>
                  <a:pt x="359072" y="3506"/>
                </a:lnTo>
                <a:close/>
              </a:path>
            </a:pathLst>
          </a:custGeom>
          <a:gradFill>
            <a:gsLst>
              <a:gs pos="26000">
                <a:schemeClr val="bg1"/>
              </a:gs>
              <a:gs pos="100000">
                <a:schemeClr val="tx1">
                  <a:lumMod val="65000"/>
                  <a:lumOff val="35000"/>
                </a:schemeClr>
              </a:gs>
              <a:gs pos="85000">
                <a:schemeClr val="tx1">
                  <a:lumMod val="50000"/>
                  <a:lumOff val="50000"/>
                </a:schemeClr>
              </a:gs>
            </a:gsLst>
            <a:path path="shape">
              <a:fillToRect l="50000" t="50000" r="50000" b="50000"/>
            </a:path>
          </a:gra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1" name="TextBox 152"/>
          <p:cNvSpPr txBox="1"/>
          <p:nvPr/>
        </p:nvSpPr>
        <p:spPr>
          <a:xfrm>
            <a:off x="4142015" y="3316764"/>
            <a:ext cx="957648" cy="340836"/>
          </a:xfrm>
          <a:custGeom>
            <a:avLst/>
            <a:gdLst>
              <a:gd name="connsiteX0" fmla="*/ 0 w 957648"/>
              <a:gd name="connsiteY0" fmla="*/ 0 h 340836"/>
              <a:gd name="connsiteX1" fmla="*/ 957648 w 957648"/>
              <a:gd name="connsiteY1" fmla="*/ 0 h 340836"/>
              <a:gd name="connsiteX2" fmla="*/ 957648 w 957648"/>
              <a:gd name="connsiteY2" fmla="*/ 286022 h 340836"/>
              <a:gd name="connsiteX3" fmla="*/ 753030 w 957648"/>
              <a:gd name="connsiteY3" fmla="*/ 340836 h 340836"/>
              <a:gd name="connsiteX4" fmla="*/ 0 w 957648"/>
              <a:gd name="connsiteY4" fmla="*/ 340836 h 34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648" h="340836">
                <a:moveTo>
                  <a:pt x="0" y="0"/>
                </a:moveTo>
                <a:lnTo>
                  <a:pt x="957648" y="0"/>
                </a:lnTo>
                <a:lnTo>
                  <a:pt x="957648" y="286022"/>
                </a:lnTo>
                <a:lnTo>
                  <a:pt x="753030" y="340836"/>
                </a:lnTo>
                <a:lnTo>
                  <a:pt x="0" y="340836"/>
                </a:lnTo>
                <a:close/>
              </a:path>
            </a:pathLst>
          </a:custGeom>
          <a:gradFill flip="none" rotWithShape="1">
            <a:gsLst>
              <a:gs pos="69000">
                <a:schemeClr val="tx1">
                  <a:lumMod val="65000"/>
                  <a:lumOff val="35000"/>
                </a:schemeClr>
              </a:gs>
              <a:gs pos="25000">
                <a:schemeClr val="tx1">
                  <a:lumMod val="50000"/>
                  <a:lumOff val="50000"/>
                </a:schemeClr>
              </a:gs>
            </a:gsLst>
            <a:path path="shape">
              <a:fillToRect l="50000" t="50000" r="50000" b="50000"/>
            </a:path>
            <a:tileRect/>
          </a:gradFill>
          <a:effectLst/>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b="1" dirty="0">
                <a:solidFill>
                  <a:schemeClr val="bg1"/>
                </a:solidFill>
              </a:rPr>
              <a:t>SUMMARY</a:t>
            </a:r>
          </a:p>
          <a:p>
            <a:pPr algn="ctr"/>
            <a:r>
              <a:rPr lang="en-US" sz="1000" b="1" dirty="0">
                <a:solidFill>
                  <a:schemeClr val="bg1"/>
                </a:solidFill>
              </a:rPr>
              <a:t>COURT-MARTIAL</a:t>
            </a:r>
          </a:p>
        </p:txBody>
      </p:sp>
      <p:sp>
        <p:nvSpPr>
          <p:cNvPr id="64" name="Oval 63"/>
          <p:cNvSpPr/>
          <p:nvPr/>
        </p:nvSpPr>
        <p:spPr>
          <a:xfrm>
            <a:off x="6019800" y="1404567"/>
            <a:ext cx="906023" cy="1142171"/>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own Arrow 1"/>
          <p:cNvSpPr/>
          <p:nvPr/>
        </p:nvSpPr>
        <p:spPr>
          <a:xfrm rot="2214102">
            <a:off x="2020865" y="3437580"/>
            <a:ext cx="420657" cy="1721220"/>
          </a:xfrm>
          <a:prstGeom prst="downArrow">
            <a:avLst>
              <a:gd name="adj1" fmla="val 39040"/>
              <a:gd name="adj2" fmla="val 7527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CAC8C81-A075-DD11-65D6-2EB1C402D7A4}"/>
              </a:ext>
            </a:extLst>
          </p:cNvPr>
          <p:cNvSpPr txBox="1"/>
          <p:nvPr/>
        </p:nvSpPr>
        <p:spPr>
          <a:xfrm rot="20721094">
            <a:off x="3251051" y="5362569"/>
            <a:ext cx="8087611" cy="461665"/>
          </a:xfrm>
          <a:prstGeom prst="rect">
            <a:avLst/>
          </a:prstGeom>
          <a:solidFill>
            <a:srgbClr val="00B050"/>
          </a:solidFill>
          <a:ln w="28575">
            <a:solidFill>
              <a:schemeClr val="bg1"/>
            </a:solidFill>
          </a:ln>
        </p:spPr>
        <p:txBody>
          <a:bodyPr wrap="square" rtlCol="0">
            <a:spAutoFit/>
          </a:bodyPr>
          <a:lstStyle/>
          <a:p>
            <a:pPr algn="ctr"/>
            <a:r>
              <a:rPr lang="en-US" sz="1200" b="1" cap="all" dirty="0">
                <a:solidFill>
                  <a:schemeClr val="bg1"/>
                </a:solidFill>
              </a:rPr>
              <a:t>                  </a:t>
            </a:r>
            <a:r>
              <a:rPr lang="en-US" sz="2400" b="1" cap="all" dirty="0">
                <a:solidFill>
                  <a:schemeClr val="bg1"/>
                </a:solidFill>
              </a:rPr>
              <a:t>Office of the Special Trial Counsel</a:t>
            </a:r>
            <a:endParaRPr lang="en-US" sz="1600" b="1" cap="all" dirty="0">
              <a:solidFill>
                <a:schemeClr val="bg1"/>
              </a:solidFill>
            </a:endParaRPr>
          </a:p>
        </p:txBody>
      </p:sp>
      <p:sp>
        <p:nvSpPr>
          <p:cNvPr id="242" name="Rectangle 241"/>
          <p:cNvSpPr/>
          <p:nvPr/>
        </p:nvSpPr>
        <p:spPr>
          <a:xfrm rot="20691067">
            <a:off x="4603783" y="5610983"/>
            <a:ext cx="6809796" cy="285990"/>
          </a:xfrm>
          <a:prstGeom prst="rect">
            <a:avLst/>
          </a:prstGeom>
          <a:solidFill>
            <a:schemeClr val="tx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bg1"/>
                </a:solidFill>
                <a:cs typeface="Arial" panose="020B0604020202020204" pitchFamily="34" charset="0"/>
              </a:rPr>
              <a:t>ALTERNATIVE DISPOSITION</a:t>
            </a:r>
          </a:p>
        </p:txBody>
      </p:sp>
    </p:spTree>
    <p:extLst>
      <p:ext uri="{BB962C8B-B14F-4D97-AF65-F5344CB8AC3E}">
        <p14:creationId xmlns:p14="http://schemas.microsoft.com/office/powerpoint/2010/main" val="187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231"/>
                                        </p:tgtEl>
                                      </p:cBhvr>
                                    </p:animEffect>
                                    <p:animScale>
                                      <p:cBhvr>
                                        <p:cTn id="21" dur="250" autoRev="1" fill="hold"/>
                                        <p:tgtEl>
                                          <p:spTgt spid="231"/>
                                        </p:tgtEl>
                                      </p:cBhvr>
                                      <p:by x="105000" y="105000"/>
                                    </p:animScale>
                                  </p:childTnLst>
                                </p:cTn>
                              </p:par>
                              <p:par>
                                <p:cTn id="22" presetID="26" presetClass="emph" presetSubtype="0" fill="hold" grpId="0" nodeType="withEffect">
                                  <p:stCondLst>
                                    <p:cond delay="0"/>
                                  </p:stCondLst>
                                  <p:childTnLst>
                                    <p:animEffect transition="out" filter="fade">
                                      <p:cBhvr>
                                        <p:cTn id="23" dur="500" tmFilter="0, 0; .2, .5; .8, .5; 1, 0"/>
                                        <p:tgtEl>
                                          <p:spTgt spid="235"/>
                                        </p:tgtEl>
                                      </p:cBhvr>
                                    </p:animEffect>
                                    <p:animScale>
                                      <p:cBhvr>
                                        <p:cTn id="24" dur="250" autoRev="1" fill="hold"/>
                                        <p:tgtEl>
                                          <p:spTgt spid="235"/>
                                        </p:tgtEl>
                                      </p:cBhvr>
                                      <p:by x="105000" y="105000"/>
                                    </p:animScale>
                                  </p:childTnLst>
                                </p:cTn>
                              </p:par>
                              <p:par>
                                <p:cTn id="25" presetID="26" presetClass="emph" presetSubtype="0" fill="hold" grpId="0" nodeType="withEffect">
                                  <p:stCondLst>
                                    <p:cond delay="0"/>
                                  </p:stCondLst>
                                  <p:childTnLst>
                                    <p:animEffect transition="out" filter="fade">
                                      <p:cBhvr>
                                        <p:cTn id="26" dur="500" tmFilter="0, 0; .2, .5; .8, .5; 1, 0"/>
                                        <p:tgtEl>
                                          <p:spTgt spid="225"/>
                                        </p:tgtEl>
                                      </p:cBhvr>
                                    </p:animEffect>
                                    <p:animScale>
                                      <p:cBhvr>
                                        <p:cTn id="27" dur="250" autoRev="1" fill="hold"/>
                                        <p:tgtEl>
                                          <p:spTgt spid="225"/>
                                        </p:tgtEl>
                                      </p:cBhvr>
                                      <p:by x="105000" y="105000"/>
                                    </p:animScale>
                                  </p:childTnLst>
                                </p:cTn>
                              </p:par>
                              <p:par>
                                <p:cTn id="28" presetID="26" presetClass="emph" presetSubtype="0" fill="hold" grpId="0" nodeType="withEffect">
                                  <p:stCondLst>
                                    <p:cond delay="0"/>
                                  </p:stCondLst>
                                  <p:childTnLst>
                                    <p:animEffect transition="out" filter="fade">
                                      <p:cBhvr>
                                        <p:cTn id="29" dur="500" tmFilter="0, 0; .2, .5; .8, .5; 1, 0"/>
                                        <p:tgtEl>
                                          <p:spTgt spid="227"/>
                                        </p:tgtEl>
                                      </p:cBhvr>
                                    </p:animEffect>
                                    <p:animScale>
                                      <p:cBhvr>
                                        <p:cTn id="30" dur="250" autoRev="1" fill="hold"/>
                                        <p:tgtEl>
                                          <p:spTgt spid="227"/>
                                        </p:tgtEl>
                                      </p:cBhvr>
                                      <p:by x="105000" y="105000"/>
                                    </p:animScale>
                                  </p:childTnLst>
                                </p:cTn>
                              </p:par>
                              <p:par>
                                <p:cTn id="31" presetID="26" presetClass="emph" presetSubtype="0" fill="hold" grpId="0" nodeType="withEffect">
                                  <p:stCondLst>
                                    <p:cond delay="0"/>
                                  </p:stCondLst>
                                  <p:childTnLst>
                                    <p:animEffect transition="out" filter="fade">
                                      <p:cBhvr>
                                        <p:cTn id="32" dur="500" tmFilter="0, 0; .2, .5; .8, .5; 1, 0"/>
                                        <p:tgtEl>
                                          <p:spTgt spid="233"/>
                                        </p:tgtEl>
                                      </p:cBhvr>
                                    </p:animEffect>
                                    <p:animScale>
                                      <p:cBhvr>
                                        <p:cTn id="33" dur="250" autoRev="1" fill="hold"/>
                                        <p:tgtEl>
                                          <p:spTgt spid="233"/>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grpId="0" nodeType="clickEffect">
                                  <p:stCondLst>
                                    <p:cond delay="0"/>
                                  </p:stCondLst>
                                  <p:childTnLst>
                                    <p:animEffect transition="out" filter="fade">
                                      <p:cBhvr>
                                        <p:cTn id="37" dur="500" tmFilter="0, 0; .2, .5; .8, .5; 1, 0"/>
                                        <p:tgtEl>
                                          <p:spTgt spid="6"/>
                                        </p:tgtEl>
                                      </p:cBhvr>
                                    </p:animEffect>
                                    <p:animScale>
                                      <p:cBhvr>
                                        <p:cTn id="38"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p:bldP spid="227" grpId="0"/>
      <p:bldP spid="231" grpId="0" animBg="1"/>
      <p:bldP spid="233" grpId="0" animBg="1"/>
      <p:bldP spid="235" grpId="0" animBg="1"/>
      <p:bldP spid="61" grpId="0" animBg="1"/>
      <p:bldP spid="3" grpId="0" animBg="1"/>
      <p:bldP spid="62" grpId="0" animBg="1"/>
      <p:bldP spid="64" grpId="0" animBg="1"/>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FF00"/>
                </a:solidFill>
                <a:latin typeface="+mn-lt"/>
                <a:cs typeface="Arial" panose="020B0604020202020204" pitchFamily="34" charset="0"/>
              </a:rPr>
              <a:t>Pretrial Restraint: Defined</a:t>
            </a:r>
          </a:p>
        </p:txBody>
      </p:sp>
      <p:sp>
        <p:nvSpPr>
          <p:cNvPr id="3" name="Content Placeholder 2"/>
          <p:cNvSpPr>
            <a:spLocks noGrp="1"/>
          </p:cNvSpPr>
          <p:nvPr>
            <p:ph idx="1"/>
          </p:nvPr>
        </p:nvSpPr>
        <p:spPr>
          <a:xfrm>
            <a:off x="609600" y="1066800"/>
            <a:ext cx="10972800" cy="4724400"/>
          </a:xfrm>
        </p:spPr>
        <p:txBody>
          <a:bodyPr>
            <a:normAutofit fontScale="92500" lnSpcReduction="10000"/>
          </a:bodyPr>
          <a:lstStyle/>
          <a:p>
            <a:pPr marL="0" indent="0">
              <a:buNone/>
            </a:pPr>
            <a:r>
              <a:rPr lang="en-US" dirty="0">
                <a:cs typeface="Arial" panose="020B0604020202020204" pitchFamily="34" charset="0"/>
              </a:rPr>
              <a:t>“Is </a:t>
            </a:r>
            <a:r>
              <a:rPr lang="en-US" b="1" dirty="0">
                <a:solidFill>
                  <a:srgbClr val="FFFF00"/>
                </a:solidFill>
                <a:cs typeface="Arial" panose="020B0604020202020204" pitchFamily="34" charset="0"/>
              </a:rPr>
              <a:t>moral or physical restraint on a person’s liberty </a:t>
            </a:r>
            <a:r>
              <a:rPr lang="en-US" dirty="0">
                <a:cs typeface="Arial" panose="020B0604020202020204" pitchFamily="34" charset="0"/>
              </a:rPr>
              <a:t>which is imposed before and during disposition of offenses” R.C.M. 304(a).</a:t>
            </a:r>
          </a:p>
          <a:p>
            <a:pPr marL="0" indent="0">
              <a:buNone/>
            </a:pPr>
            <a:endParaRPr lang="en-US" dirty="0">
              <a:cs typeface="Arial" panose="020B0604020202020204" pitchFamily="34" charset="0"/>
            </a:endParaRPr>
          </a:p>
          <a:p>
            <a:pPr marL="514350" indent="-514350">
              <a:buFont typeface="+mj-lt"/>
              <a:buAutoNum type="arabicPeriod"/>
            </a:pPr>
            <a:r>
              <a:rPr lang="en-US" dirty="0">
                <a:cs typeface="Arial" panose="020B0604020202020204" pitchFamily="34" charset="0"/>
              </a:rPr>
              <a:t>May be ordered orally or in writing. </a:t>
            </a:r>
            <a:r>
              <a:rPr lang="en-US" dirty="0">
                <a:solidFill>
                  <a:srgbClr val="FFFF00"/>
                </a:solidFill>
                <a:cs typeface="Arial" panose="020B0604020202020204" pitchFamily="34" charset="0"/>
              </a:rPr>
              <a:t>(best practice is to do it in writing)</a:t>
            </a:r>
          </a:p>
          <a:p>
            <a:pPr marL="514350" indent="-514350">
              <a:buFont typeface="+mj-lt"/>
              <a:buAutoNum type="arabicPeriod"/>
            </a:pPr>
            <a:endParaRPr lang="en-US" dirty="0">
              <a:cs typeface="Arial" panose="020B0604020202020204" pitchFamily="34" charset="0"/>
            </a:endParaRPr>
          </a:p>
          <a:p>
            <a:pPr marL="514350" indent="-514350">
              <a:buFont typeface="+mj-lt"/>
              <a:buAutoNum type="arabicPeriod"/>
            </a:pPr>
            <a:r>
              <a:rPr lang="en-US" dirty="0">
                <a:cs typeface="Arial" panose="020B0604020202020204" pitchFamily="34" charset="0"/>
              </a:rPr>
              <a:t>Restraint of persons subject to the code.</a:t>
            </a:r>
          </a:p>
          <a:p>
            <a:pPr marL="514350" indent="-514350">
              <a:buFont typeface="+mj-lt"/>
              <a:buAutoNum type="arabicPeriod"/>
            </a:pPr>
            <a:endParaRPr lang="en-US" dirty="0">
              <a:cs typeface="Arial" panose="020B0604020202020204" pitchFamily="34" charset="0"/>
            </a:endParaRPr>
          </a:p>
          <a:p>
            <a:pPr marL="514350" indent="-514350">
              <a:buFont typeface="+mj-lt"/>
              <a:buAutoNum type="arabicPeriod"/>
            </a:pPr>
            <a:r>
              <a:rPr lang="en-US" b="1" dirty="0">
                <a:solidFill>
                  <a:srgbClr val="FFFF00"/>
                </a:solidFill>
                <a:cs typeface="Arial" panose="020B0604020202020204" pitchFamily="34" charset="0"/>
              </a:rPr>
              <a:t>May not be used as punishment!</a:t>
            </a:r>
          </a:p>
        </p:txBody>
      </p:sp>
    </p:spTree>
    <p:extLst>
      <p:ext uri="{BB962C8B-B14F-4D97-AF65-F5344CB8AC3E}">
        <p14:creationId xmlns:p14="http://schemas.microsoft.com/office/powerpoint/2010/main" val="4187796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8103-A6E5-02B2-19A8-47071690374E}"/>
              </a:ext>
            </a:extLst>
          </p:cNvPr>
          <p:cNvSpPr>
            <a:spLocks noGrp="1"/>
          </p:cNvSpPr>
          <p:nvPr>
            <p:ph type="title"/>
          </p:nvPr>
        </p:nvSpPr>
        <p:spPr/>
        <p:txBody>
          <a:bodyPr/>
          <a:lstStyle/>
          <a:p>
            <a:r>
              <a:rPr lang="en-US" b="1" dirty="0"/>
              <a:t>Important PTR Considerations</a:t>
            </a:r>
          </a:p>
        </p:txBody>
      </p:sp>
      <p:sp>
        <p:nvSpPr>
          <p:cNvPr id="3" name="Content Placeholder 2">
            <a:extLst>
              <a:ext uri="{FF2B5EF4-FFF2-40B4-BE49-F238E27FC236}">
                <a16:creationId xmlns:a16="http://schemas.microsoft.com/office/drawing/2014/main" id="{C354CC49-2402-AC5E-0F05-A40520DCCAE2}"/>
              </a:ext>
            </a:extLst>
          </p:cNvPr>
          <p:cNvSpPr>
            <a:spLocks noGrp="1"/>
          </p:cNvSpPr>
          <p:nvPr>
            <p:ph idx="1"/>
          </p:nvPr>
        </p:nvSpPr>
        <p:spPr>
          <a:xfrm>
            <a:off x="381000" y="1143001"/>
            <a:ext cx="11201400" cy="5181599"/>
          </a:xfrm>
        </p:spPr>
        <p:txBody>
          <a:bodyPr>
            <a:normAutofit lnSpcReduction="10000"/>
          </a:bodyPr>
          <a:lstStyle/>
          <a:p>
            <a:r>
              <a:rPr lang="en-US" b="1" dirty="0">
                <a:solidFill>
                  <a:srgbClr val="FFFF00"/>
                </a:solidFill>
              </a:rPr>
              <a:t>Restriction on liberty is serious</a:t>
            </a:r>
          </a:p>
          <a:p>
            <a:pPr lvl="1"/>
            <a:r>
              <a:rPr lang="en-US" dirty="0"/>
              <a:t>Can carry case dispositive remedies</a:t>
            </a:r>
          </a:p>
          <a:p>
            <a:pPr lvl="1"/>
            <a:r>
              <a:rPr lang="en-US" dirty="0"/>
              <a:t>Loss of Confidence (Command and Victims)</a:t>
            </a:r>
          </a:p>
          <a:p>
            <a:pPr lvl="1"/>
            <a:r>
              <a:rPr lang="en-US" dirty="0"/>
              <a:t>Wasted Resources</a:t>
            </a:r>
          </a:p>
          <a:p>
            <a:r>
              <a:rPr lang="en-US" b="1" dirty="0">
                <a:solidFill>
                  <a:srgbClr val="FFFF00"/>
                </a:solidFill>
              </a:rPr>
              <a:t>Effects on the Accused</a:t>
            </a:r>
            <a:r>
              <a:rPr lang="en-US" dirty="0"/>
              <a:t>:</a:t>
            </a:r>
          </a:p>
          <a:p>
            <a:pPr lvl="1"/>
            <a:r>
              <a:rPr lang="en-US" dirty="0"/>
              <a:t>Is in jail</a:t>
            </a:r>
          </a:p>
          <a:p>
            <a:pPr lvl="1"/>
            <a:r>
              <a:rPr lang="en-US" dirty="0"/>
              <a:t>Is restricted</a:t>
            </a:r>
          </a:p>
          <a:p>
            <a:pPr lvl="1"/>
            <a:r>
              <a:rPr lang="en-US" dirty="0"/>
              <a:t>Is flagged</a:t>
            </a:r>
          </a:p>
          <a:p>
            <a:pPr lvl="1"/>
            <a:r>
              <a:rPr lang="en-US" dirty="0"/>
              <a:t>Increased Stress </a:t>
            </a:r>
          </a:p>
          <a:p>
            <a:pPr lvl="1"/>
            <a:r>
              <a:rPr lang="en-US" dirty="0"/>
              <a:t>Has career on hold</a:t>
            </a:r>
          </a:p>
          <a:p>
            <a:endParaRPr lang="en-US" dirty="0"/>
          </a:p>
          <a:p>
            <a:endParaRPr lang="en-US" dirty="0"/>
          </a:p>
        </p:txBody>
      </p:sp>
    </p:spTree>
    <p:extLst>
      <p:ext uri="{BB962C8B-B14F-4D97-AF65-F5344CB8AC3E}">
        <p14:creationId xmlns:p14="http://schemas.microsoft.com/office/powerpoint/2010/main" val="2910519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FF00"/>
                </a:solidFill>
                <a:latin typeface="+mn-lt"/>
                <a:cs typeface="Arial" panose="020B0604020202020204" pitchFamily="34" charset="0"/>
              </a:rPr>
              <a:t>Pretrial Restraint: Authority, R.C.M. 304(b)</a:t>
            </a:r>
          </a:p>
        </p:txBody>
      </p:sp>
      <p:sp>
        <p:nvSpPr>
          <p:cNvPr id="3" name="Content Placeholder 2"/>
          <p:cNvSpPr>
            <a:spLocks noGrp="1"/>
          </p:cNvSpPr>
          <p:nvPr>
            <p:ph sz="half" idx="1"/>
          </p:nvPr>
        </p:nvSpPr>
        <p:spPr>
          <a:xfrm>
            <a:off x="609600" y="990600"/>
            <a:ext cx="5384800" cy="5562600"/>
          </a:xfrm>
        </p:spPr>
        <p:txBody>
          <a:bodyPr>
            <a:normAutofit fontScale="92500" lnSpcReduction="20000"/>
          </a:bodyPr>
          <a:lstStyle/>
          <a:p>
            <a:pPr marL="0" indent="0">
              <a:spcBef>
                <a:spcPts val="0"/>
              </a:spcBef>
              <a:spcAft>
                <a:spcPts val="1200"/>
              </a:spcAft>
              <a:buNone/>
            </a:pPr>
            <a:r>
              <a:rPr lang="en-US" b="1" dirty="0">
                <a:cs typeface="Arial" panose="020B0604020202020204" pitchFamily="34" charset="0"/>
              </a:rPr>
              <a:t>Who Can Order PTR?</a:t>
            </a:r>
          </a:p>
          <a:p>
            <a:pPr marL="514350" indent="-514350">
              <a:spcBef>
                <a:spcPts val="0"/>
              </a:spcBef>
              <a:spcAft>
                <a:spcPts val="1200"/>
              </a:spcAft>
              <a:buFont typeface="+mj-lt"/>
              <a:buAutoNum type="arabicPeriod"/>
            </a:pPr>
            <a:r>
              <a:rPr lang="en-US" b="1" dirty="0">
                <a:solidFill>
                  <a:srgbClr val="FFFF00"/>
                </a:solidFill>
                <a:cs typeface="Arial" panose="020B0604020202020204" pitchFamily="34" charset="0"/>
              </a:rPr>
              <a:t>Commanders</a:t>
            </a:r>
            <a:r>
              <a:rPr lang="en-US" dirty="0">
                <a:cs typeface="Arial" panose="020B0604020202020204" pitchFamily="34" charset="0"/>
              </a:rPr>
              <a:t> can, on </a:t>
            </a:r>
            <a:r>
              <a:rPr lang="en-US" u="sng" dirty="0">
                <a:cs typeface="Arial" panose="020B0604020202020204" pitchFamily="34" charset="0"/>
              </a:rPr>
              <a:t>any member </a:t>
            </a:r>
            <a:r>
              <a:rPr lang="en-US" dirty="0">
                <a:cs typeface="Arial" panose="020B0604020202020204" pitchFamily="34" charset="0"/>
              </a:rPr>
              <a:t>of the command.</a:t>
            </a:r>
          </a:p>
          <a:p>
            <a:pPr marL="514350" indent="-514350">
              <a:lnSpc>
                <a:spcPct val="110000"/>
              </a:lnSpc>
              <a:spcBef>
                <a:spcPts val="0"/>
              </a:spcBef>
              <a:spcAft>
                <a:spcPts val="1200"/>
              </a:spcAft>
              <a:buFont typeface="+mj-lt"/>
              <a:buAutoNum type="arabicPeriod" startAt="2"/>
            </a:pPr>
            <a:r>
              <a:rPr lang="en-US" b="1" dirty="0">
                <a:solidFill>
                  <a:srgbClr val="FFFF00"/>
                </a:solidFill>
                <a:cs typeface="Arial" panose="020B0604020202020204" pitchFamily="34" charset="0"/>
              </a:rPr>
              <a:t>A commissioned officer</a:t>
            </a:r>
            <a:r>
              <a:rPr lang="en-US" dirty="0">
                <a:cs typeface="Arial" panose="020B0604020202020204" pitchFamily="34" charset="0"/>
              </a:rPr>
              <a:t> can, on </a:t>
            </a:r>
            <a:r>
              <a:rPr lang="en-US" u="sng" dirty="0">
                <a:cs typeface="Arial" panose="020B0604020202020204" pitchFamily="34" charset="0"/>
              </a:rPr>
              <a:t>any enlisted Soldier.</a:t>
            </a:r>
          </a:p>
          <a:p>
            <a:pPr marL="514350" indent="-514350">
              <a:lnSpc>
                <a:spcPct val="110000"/>
              </a:lnSpc>
              <a:spcBef>
                <a:spcPts val="0"/>
              </a:spcBef>
              <a:spcAft>
                <a:spcPts val="1200"/>
              </a:spcAft>
              <a:buFont typeface="+mj-lt"/>
              <a:buAutoNum type="arabicPeriod" startAt="2"/>
            </a:pPr>
            <a:endParaRPr lang="en-US" dirty="0">
              <a:cs typeface="Arial" panose="020B0604020202020204" pitchFamily="34" charset="0"/>
            </a:endParaRPr>
          </a:p>
          <a:p>
            <a:pPr marL="0" indent="0">
              <a:lnSpc>
                <a:spcPct val="110000"/>
              </a:lnSpc>
              <a:spcBef>
                <a:spcPts val="0"/>
              </a:spcBef>
              <a:spcAft>
                <a:spcPts val="1200"/>
              </a:spcAft>
              <a:buNone/>
            </a:pPr>
            <a:r>
              <a:rPr lang="en-US" dirty="0">
                <a:cs typeface="Arial" panose="020B0604020202020204" pitchFamily="34" charset="0"/>
              </a:rPr>
              <a:t>A commander </a:t>
            </a:r>
            <a:r>
              <a:rPr lang="en-US" b="1" dirty="0">
                <a:solidFill>
                  <a:srgbClr val="FFFF00"/>
                </a:solidFill>
                <a:cs typeface="Arial" panose="020B0604020202020204" pitchFamily="34" charset="0"/>
              </a:rPr>
              <a:t>can delegate </a:t>
            </a:r>
            <a:r>
              <a:rPr lang="en-US" dirty="0">
                <a:cs typeface="Arial" panose="020B0604020202020204" pitchFamily="34" charset="0"/>
              </a:rPr>
              <a:t>PTR authority to an NCO or warrant officer, </a:t>
            </a:r>
            <a:r>
              <a:rPr lang="en-US" b="1" dirty="0">
                <a:solidFill>
                  <a:srgbClr val="FFFF00"/>
                </a:solidFill>
                <a:cs typeface="Arial" panose="020B0604020202020204" pitchFamily="34" charset="0"/>
              </a:rPr>
              <a:t>BUT</a:t>
            </a:r>
            <a:r>
              <a:rPr lang="en-US" dirty="0">
                <a:cs typeface="Arial" panose="020B0604020202020204" pitchFamily="34" charset="0"/>
              </a:rPr>
              <a:t> only over enlisted Soldiers.</a:t>
            </a:r>
          </a:p>
          <a:p>
            <a:pPr marL="0" indent="0">
              <a:lnSpc>
                <a:spcPct val="110000"/>
              </a:lnSpc>
              <a:spcBef>
                <a:spcPts val="0"/>
              </a:spcBef>
              <a:spcAft>
                <a:spcPts val="1200"/>
              </a:spcAft>
              <a:buNone/>
            </a:pPr>
            <a:endParaRPr lang="en-US" dirty="0">
              <a:cs typeface="Arial" panose="020B0604020202020204" pitchFamily="34" charset="0"/>
            </a:endParaRPr>
          </a:p>
          <a:p>
            <a:pPr marL="0" indent="0">
              <a:lnSpc>
                <a:spcPct val="110000"/>
              </a:lnSpc>
              <a:spcBef>
                <a:spcPts val="0"/>
              </a:spcBef>
              <a:spcAft>
                <a:spcPts val="1200"/>
              </a:spcAft>
              <a:buNone/>
            </a:pPr>
            <a:r>
              <a:rPr lang="en-US" dirty="0">
                <a:cs typeface="Arial" panose="020B0604020202020204" pitchFamily="34" charset="0"/>
              </a:rPr>
              <a:t>A superior authority (commander) </a:t>
            </a:r>
            <a:r>
              <a:rPr lang="en-US" b="1" dirty="0">
                <a:solidFill>
                  <a:srgbClr val="FFFF00"/>
                </a:solidFill>
                <a:cs typeface="Arial" panose="020B0604020202020204" pitchFamily="34" charset="0"/>
              </a:rPr>
              <a:t>can withhold</a:t>
            </a:r>
            <a:r>
              <a:rPr lang="en-US" dirty="0">
                <a:cs typeface="Arial" panose="020B0604020202020204" pitchFamily="34" charset="0"/>
              </a:rPr>
              <a:t>!</a:t>
            </a:r>
          </a:p>
        </p:txBody>
      </p:sp>
      <p:pic>
        <p:nvPicPr>
          <p:cNvPr id="6" name="Content Placeholder 5"/>
          <p:cNvPicPr>
            <a:picLocks noGrp="1" noChangeAspect="1"/>
          </p:cNvPicPr>
          <p:nvPr>
            <p:ph sz="half" idx="2"/>
          </p:nvPr>
        </p:nvPicPr>
        <p:blipFill>
          <a:blip r:embed="rId3"/>
          <a:stretch>
            <a:fillRect/>
          </a:stretch>
        </p:blipFill>
        <p:spPr>
          <a:xfrm>
            <a:off x="6172200" y="1737118"/>
            <a:ext cx="5367483" cy="3596882"/>
          </a:xfrm>
          <a:prstGeom prst="rect">
            <a:avLst/>
          </a:prstGeom>
        </p:spPr>
      </p:pic>
      <p:sp>
        <p:nvSpPr>
          <p:cNvPr id="7" name="Oval 6"/>
          <p:cNvSpPr/>
          <p:nvPr/>
        </p:nvSpPr>
        <p:spPr>
          <a:xfrm>
            <a:off x="7696200" y="1737118"/>
            <a:ext cx="2971800" cy="321588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33541A1-972E-4935-9943-55165A898FAC}"/>
              </a:ext>
            </a:extLst>
          </p:cNvPr>
          <p:cNvSpPr txBox="1"/>
          <p:nvPr/>
        </p:nvSpPr>
        <p:spPr>
          <a:xfrm>
            <a:off x="6172200" y="5482586"/>
            <a:ext cx="5791200" cy="646331"/>
          </a:xfrm>
          <a:prstGeom prst="rect">
            <a:avLst/>
          </a:prstGeom>
          <a:noFill/>
        </p:spPr>
        <p:txBody>
          <a:bodyPr wrap="square">
            <a:spAutoFit/>
          </a:bodyPr>
          <a:lstStyle/>
          <a:p>
            <a:r>
              <a:rPr lang="en-US" b="1" dirty="0">
                <a:solidFill>
                  <a:srgbClr val="FFFF00"/>
                </a:solidFill>
                <a:cs typeface="Arial" panose="020B0604020202020204" pitchFamily="34" charset="0"/>
              </a:rPr>
              <a:t>PRACTICE TIP: Will always be the commander who orders PTR!</a:t>
            </a:r>
            <a:endParaRPr lang="en-US" b="1" dirty="0">
              <a:solidFill>
                <a:srgbClr val="FFFF00"/>
              </a:solidFill>
            </a:endParaRPr>
          </a:p>
        </p:txBody>
      </p:sp>
    </p:spTree>
    <p:extLst>
      <p:ext uri="{BB962C8B-B14F-4D97-AF65-F5344CB8AC3E}">
        <p14:creationId xmlns:p14="http://schemas.microsoft.com/office/powerpoint/2010/main" val="352691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anim calcmode="lin" valueType="num">
                                      <p:cBhvr>
                                        <p:cTn id="16" dur="2000" fill="hold"/>
                                        <p:tgtEl>
                                          <p:spTgt spid="7"/>
                                        </p:tgtEl>
                                        <p:attrNameLst>
                                          <p:attrName>ppt_w</p:attrName>
                                        </p:attrNameLst>
                                      </p:cBhvr>
                                      <p:tavLst>
                                        <p:tav tm="0" fmla="#ppt_w*sin(2.5*pi*$)">
                                          <p:val>
                                            <p:fltVal val="0"/>
                                          </p:val>
                                        </p:tav>
                                        <p:tav tm="100000">
                                          <p:val>
                                            <p:fltVal val="1"/>
                                          </p:val>
                                        </p:tav>
                                      </p:tavLst>
                                    </p:anim>
                                    <p:anim calcmode="lin" valueType="num">
                                      <p:cBhvr>
                                        <p:cTn id="17" dur="2000" fill="hold"/>
                                        <p:tgtEl>
                                          <p:spTgt spid="7"/>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anim calcmode="lin" valueType="num">
                                      <p:cBhvr>
                                        <p:cTn id="21" dur="2000" fill="hold"/>
                                        <p:tgtEl>
                                          <p:spTgt spid="8"/>
                                        </p:tgtEl>
                                        <p:attrNameLst>
                                          <p:attrName>ppt_w</p:attrName>
                                        </p:attrNameLst>
                                      </p:cBhvr>
                                      <p:tavLst>
                                        <p:tav tm="0" fmla="#ppt_w*sin(2.5*pi*$)">
                                          <p:val>
                                            <p:fltVal val="0"/>
                                          </p:val>
                                        </p:tav>
                                        <p:tav tm="100000">
                                          <p:val>
                                            <p:fltVal val="1"/>
                                          </p:val>
                                        </p:tav>
                                      </p:tavLst>
                                    </p:anim>
                                    <p:anim calcmode="lin" valueType="num">
                                      <p:cBhvr>
                                        <p:cTn id="22"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theme/theme1.xml><?xml version="1.0" encoding="utf-8"?>
<a:theme xmlns:a="http://schemas.openxmlformats.org/drawingml/2006/main" name="TCAP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Font typeface="Arial" pitchFamily="34" charset="0"/>
          <a:buChar char="•"/>
          <a:defRPr sz="2400" baseline="0" dirty="0" smtClean="0">
            <a:solidFill>
              <a:srgbClr val="FFFF00"/>
            </a:solidFill>
          </a:defRPr>
        </a:defPPr>
      </a:lstStyle>
    </a:txDef>
  </a:objectDefaults>
  <a:extraClrSchemeLst/>
</a:theme>
</file>

<file path=ppt/theme/theme2.xml><?xml version="1.0" encoding="utf-8"?>
<a:theme xmlns:a="http://schemas.openxmlformats.org/drawingml/2006/main" name="1_2003 03 CG Unclassified Master">
  <a:themeElements>
    <a:clrScheme name="1_2003 03 CG Unclassified 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1_2003 03 CG Unclassified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1_2003 03 CG Unclassified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2003 03 CG Unclassified 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2003 03 CG Unclassified 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2003 03 CG Unclassified 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2003 03 CG Unclassified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2003 03 CG Unclassified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2003 03 CG Unclassified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TCAP Deck</Template>
  <TotalTime>16965</TotalTime>
  <Words>2585</Words>
  <Application>Microsoft Office PowerPoint</Application>
  <PresentationFormat>Widescreen</PresentationFormat>
  <Paragraphs>231</Paragraphs>
  <Slides>22</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Arial </vt:lpstr>
      <vt:lpstr>Calibri</vt:lpstr>
      <vt:lpstr>Franklin Gothic Book</vt:lpstr>
      <vt:lpstr>Publico</vt:lpstr>
      <vt:lpstr>Times New Roman</vt:lpstr>
      <vt:lpstr>Wingdings</vt:lpstr>
      <vt:lpstr>TCAP Deck</vt:lpstr>
      <vt:lpstr>1_2003 03 CG Unclassified Master</vt:lpstr>
      <vt:lpstr>TJAGLCS Training Package</vt:lpstr>
      <vt:lpstr>PowerPoint Presentation</vt:lpstr>
      <vt:lpstr>Pretrial Restraint</vt:lpstr>
      <vt:lpstr>References</vt:lpstr>
      <vt:lpstr>Learning Objectives</vt:lpstr>
      <vt:lpstr>PowerPoint Presentation</vt:lpstr>
      <vt:lpstr>Pretrial Restraint: Defined</vt:lpstr>
      <vt:lpstr>Important PTR Considerations</vt:lpstr>
      <vt:lpstr>Pretrial Restraint: Authority, R.C.M. 304(b)</vt:lpstr>
      <vt:lpstr>Pretrial Restraint Requirements</vt:lpstr>
      <vt:lpstr>PowerPoint Presentation</vt:lpstr>
      <vt:lpstr>Types of Pretrial Restraint (R.C.M. 304)</vt:lpstr>
      <vt:lpstr>What is NOT Pretrial Restraint?</vt:lpstr>
      <vt:lpstr>Degrees of Pretrial Restraint, R.C.M. 304</vt:lpstr>
      <vt:lpstr>Conditions on Liberty R.C.M. 304(a)(1)</vt:lpstr>
      <vt:lpstr>Conditions on Liberty R.C.M. 304(a)(1)</vt:lpstr>
      <vt:lpstr>Restriction in Lieu of Arrest RCM 304(a)(2)</vt:lpstr>
      <vt:lpstr>Restriction Factors to Consider</vt:lpstr>
      <vt:lpstr>Restriction Factors to Consider</vt:lpstr>
      <vt:lpstr>Arrest</vt:lpstr>
      <vt:lpstr>Questions?</vt:lpstr>
      <vt:lpstr> </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ADC Slide Master</dc:title>
  <dc:creator>MAJ Jordan Stapley</dc:creator>
  <cp:lastModifiedBy>Troy, Keaton L MAJ USARMY HQDA TJAGLCS (USA)</cp:lastModifiedBy>
  <cp:revision>401</cp:revision>
  <dcterms:created xsi:type="dcterms:W3CDTF">2013-11-01T19:47:02Z</dcterms:created>
  <dcterms:modified xsi:type="dcterms:W3CDTF">2024-12-18T21:28:00Z</dcterms:modified>
</cp:coreProperties>
</file>